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7" r:id="rId3"/>
    <p:sldId id="258" r:id="rId4"/>
    <p:sldId id="262" r:id="rId5"/>
    <p:sldId id="259" r:id="rId6"/>
    <p:sldId id="265" r:id="rId8"/>
    <p:sldId id="266" r:id="rId9"/>
    <p:sldId id="267" r:id="rId10"/>
    <p:sldId id="270" r:id="rId11"/>
    <p:sldId id="271" r:id="rId12"/>
    <p:sldId id="261" r:id="rId13"/>
    <p:sldId id="272" r:id="rId14"/>
    <p:sldId id="359" r:id="rId15"/>
    <p:sldId id="273" r:id="rId16"/>
    <p:sldId id="274" r:id="rId17"/>
    <p:sldId id="263" r:id="rId18"/>
    <p:sldId id="264" r:id="rId19"/>
    <p:sldId id="356" r:id="rId20"/>
    <p:sldId id="357" r:id="rId21"/>
    <p:sldId id="276" r:id="rId22"/>
    <p:sldId id="277" r:id="rId23"/>
    <p:sldId id="278" r:id="rId24"/>
    <p:sldId id="358" r:id="rId25"/>
    <p:sldId id="355" r:id="rId26"/>
    <p:sldId id="3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401" autoAdjust="0"/>
  </p:normalViewPr>
  <p:slideViewPr>
    <p:cSldViewPr snapToGrid="0">
      <p:cViewPr varScale="1">
        <p:scale>
          <a:sx n="55" d="100"/>
          <a:sy n="55" d="100"/>
        </p:scale>
        <p:origin x="10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938-7BFE-4F5F-9F89-94D62A75682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DB237-BCF4-4266-AD46-E505AE3306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a:t>
            </a:r>
            <a:r>
              <a:rPr lang="en-US" dirty="0" err="1"/>
              <a:t>là</a:t>
            </a:r>
            <a:r>
              <a:rPr lang="en-US" dirty="0"/>
              <a:t> 1 du </a:t>
            </a:r>
            <a:r>
              <a:rPr lang="en-US" dirty="0" err="1"/>
              <a:t>khách</a:t>
            </a:r>
            <a:r>
              <a:rPr lang="en-US" dirty="0"/>
              <a:t> </a:t>
            </a:r>
            <a:r>
              <a:rPr lang="en-US" dirty="0" err="1"/>
              <a:t>nước</a:t>
            </a:r>
            <a:r>
              <a:rPr lang="en-US" dirty="0"/>
              <a:t> </a:t>
            </a:r>
            <a:r>
              <a:rPr lang="en-US" dirty="0" err="1"/>
              <a:t>ngoài</a:t>
            </a:r>
            <a:r>
              <a:rPr lang="en-US" dirty="0"/>
              <a:t> </a:t>
            </a:r>
            <a:r>
              <a:rPr lang="en-US" dirty="0" err="1"/>
              <a:t>đến</a:t>
            </a:r>
            <a:r>
              <a:rPr lang="en-US" dirty="0"/>
              <a:t> VN </a:t>
            </a:r>
            <a:r>
              <a:rPr lang="en-US" dirty="0" err="1"/>
              <a:t>khám</a:t>
            </a:r>
            <a:r>
              <a:rPr lang="en-US" dirty="0"/>
              <a:t> </a:t>
            </a:r>
            <a:r>
              <a:rPr lang="en-US" dirty="0" err="1"/>
              <a:t>phá</a:t>
            </a:r>
            <a:r>
              <a:rPr lang="en-US" dirty="0"/>
              <a:t> </a:t>
            </a:r>
            <a:r>
              <a:rPr lang="en-US" dirty="0" err="1"/>
              <a:t>văn</a:t>
            </a:r>
            <a:r>
              <a:rPr lang="en-US" dirty="0"/>
              <a:t> </a:t>
            </a:r>
            <a:r>
              <a:rPr lang="en-US" dirty="0" err="1"/>
              <a:t>hóa</a:t>
            </a:r>
            <a:r>
              <a:rPr lang="en-US" dirty="0"/>
              <a:t>. </a:t>
            </a:r>
            <a:r>
              <a:rPr lang="en-US" dirty="0" err="1"/>
              <a:t>Nhận</a:t>
            </a:r>
            <a:r>
              <a:rPr lang="en-US" dirty="0"/>
              <a:t> </a:t>
            </a:r>
            <a:r>
              <a:rPr lang="en-US" dirty="0" err="1"/>
              <a:t>được</a:t>
            </a:r>
            <a:r>
              <a:rPr lang="en-US" dirty="0"/>
              <a:t> </a:t>
            </a:r>
            <a:r>
              <a:rPr lang="en-US" dirty="0" err="1"/>
              <a:t>thư</a:t>
            </a:r>
            <a:r>
              <a:rPr lang="en-US" dirty="0"/>
              <a:t> </a:t>
            </a:r>
            <a:r>
              <a:rPr lang="en-US" dirty="0" err="1"/>
              <a:t>mời</a:t>
            </a:r>
            <a:r>
              <a:rPr lang="en-US" dirty="0"/>
              <a:t> </a:t>
            </a:r>
            <a:r>
              <a:rPr lang="en-US" dirty="0" err="1"/>
              <a:t>ăn</a:t>
            </a:r>
            <a:r>
              <a:rPr lang="en-US" dirty="0"/>
              <a:t> </a:t>
            </a:r>
            <a:r>
              <a:rPr lang="en-US" dirty="0" err="1"/>
              <a:t>tiệc</a:t>
            </a:r>
            <a:r>
              <a:rPr lang="en-US" dirty="0"/>
              <a:t>, </a:t>
            </a:r>
            <a:r>
              <a:rPr lang="en-US" dirty="0" err="1"/>
              <a:t>thấy</a:t>
            </a:r>
            <a:r>
              <a:rPr lang="en-US" dirty="0"/>
              <a:t> 4 </a:t>
            </a:r>
            <a:r>
              <a:rPr lang="en-US" dirty="0" err="1"/>
              <a:t>món</a:t>
            </a:r>
            <a:r>
              <a:rPr lang="en-US" dirty="0"/>
              <a:t> </a:t>
            </a:r>
            <a:r>
              <a:rPr lang="en-US" dirty="0" err="1"/>
              <a:t>ăn</a:t>
            </a:r>
            <a:r>
              <a:rPr lang="en-US" dirty="0"/>
              <a:t> </a:t>
            </a:r>
            <a:r>
              <a:rPr lang="en-US" dirty="0" err="1"/>
              <a:t>trên</a:t>
            </a:r>
            <a:r>
              <a:rPr lang="en-US" dirty="0"/>
              <a:t> </a:t>
            </a:r>
            <a:r>
              <a:rPr lang="en-US" dirty="0" err="1"/>
              <a:t>bàn</a:t>
            </a:r>
            <a:r>
              <a:rPr lang="en-US" dirty="0"/>
              <a:t> </a:t>
            </a:r>
            <a:r>
              <a:rPr lang="en-US" dirty="0" err="1"/>
              <a:t>nhưng</a:t>
            </a:r>
            <a:r>
              <a:rPr lang="en-US" dirty="0"/>
              <a:t> ko </a:t>
            </a:r>
            <a:r>
              <a:rPr lang="en-US" dirty="0" err="1"/>
              <a:t>biết</a:t>
            </a:r>
            <a:r>
              <a:rPr lang="en-US" dirty="0"/>
              <a:t> </a:t>
            </a:r>
            <a:r>
              <a:rPr lang="en-US" dirty="0" err="1"/>
              <a:t>món</a:t>
            </a:r>
            <a:r>
              <a:rPr lang="en-US" dirty="0"/>
              <a:t> </a:t>
            </a:r>
            <a:r>
              <a:rPr lang="en-US" dirty="0" err="1"/>
              <a:t>nào</a:t>
            </a:r>
            <a:r>
              <a:rPr lang="en-US" dirty="0"/>
              <a:t> </a:t>
            </a:r>
            <a:r>
              <a:rPr lang="en-US" dirty="0" err="1"/>
              <a:t>liền</a:t>
            </a:r>
            <a:r>
              <a:rPr lang="en-US" dirty="0"/>
              <a:t> </a:t>
            </a:r>
            <a:r>
              <a:rPr lang="en-US" dirty="0" err="1"/>
              <a:t>hỏi</a:t>
            </a:r>
            <a:r>
              <a:rPr lang="en-US" dirty="0"/>
              <a:t> </a:t>
            </a:r>
            <a:r>
              <a:rPr lang="en-US" dirty="0" err="1"/>
              <a:t>em</a:t>
            </a:r>
            <a:r>
              <a:rPr lang="en-US" dirty="0"/>
              <a:t>. </a:t>
            </a:r>
            <a:r>
              <a:rPr lang="en-US" dirty="0" err="1"/>
              <a:t>Các</a:t>
            </a:r>
            <a:r>
              <a:rPr lang="en-US" dirty="0"/>
              <a:t> </a:t>
            </a:r>
            <a:r>
              <a:rPr lang="en-US" dirty="0" err="1"/>
              <a:t>bạn</a:t>
            </a:r>
            <a:r>
              <a:rPr lang="en-US" dirty="0"/>
              <a:t> </a:t>
            </a:r>
            <a:r>
              <a:rPr lang="en-US" dirty="0" err="1"/>
              <a:t>hãy</a:t>
            </a:r>
            <a:r>
              <a:rPr lang="en-US" dirty="0"/>
              <a:t> </a:t>
            </a:r>
            <a:r>
              <a:rPr lang="en-US" dirty="0" err="1"/>
              <a:t>cho</a:t>
            </a:r>
            <a:r>
              <a:rPr lang="en-US" dirty="0"/>
              <a:t> </a:t>
            </a:r>
            <a:r>
              <a:rPr lang="en-US" dirty="0" err="1"/>
              <a:t>biết</a:t>
            </a:r>
            <a:r>
              <a:rPr lang="en-US" dirty="0"/>
              <a:t> </a:t>
            </a:r>
            <a:r>
              <a:rPr lang="en-US" dirty="0" err="1"/>
              <a:t>tên</a:t>
            </a:r>
            <a:r>
              <a:rPr lang="en-US" dirty="0"/>
              <a:t> </a:t>
            </a:r>
            <a:r>
              <a:rPr lang="en-US" dirty="0" err="1"/>
              <a:t>món</a:t>
            </a:r>
            <a:r>
              <a:rPr lang="en-US" dirty="0"/>
              <a:t> </a:t>
            </a:r>
            <a:r>
              <a:rPr lang="en-US" dirty="0" err="1"/>
              <a:t>ăn</a:t>
            </a:r>
            <a:r>
              <a:rPr lang="en-US" dirty="0"/>
              <a:t> </a:t>
            </a:r>
            <a:r>
              <a:rPr lang="en-US" dirty="0" err="1"/>
              <a:t>đó</a:t>
            </a:r>
            <a:r>
              <a:rPr lang="en-US" dirty="0"/>
              <a:t> </a:t>
            </a:r>
            <a:r>
              <a:rPr lang="en-US" dirty="0" err="1"/>
              <a:t>và</a:t>
            </a:r>
            <a:r>
              <a:rPr lang="en-US" dirty="0"/>
              <a:t> </a:t>
            </a:r>
            <a:r>
              <a:rPr lang="en-US" dirty="0" err="1"/>
              <a:t>nói</a:t>
            </a:r>
            <a:r>
              <a:rPr lang="en-US" dirty="0"/>
              <a:t> </a:t>
            </a:r>
            <a:r>
              <a:rPr lang="en-US" dirty="0" err="1"/>
              <a:t>xuất</a:t>
            </a:r>
            <a:r>
              <a:rPr lang="en-US" dirty="0"/>
              <a:t> </a:t>
            </a:r>
            <a:r>
              <a:rPr lang="en-US" dirty="0" err="1"/>
              <a:t>xứ</a:t>
            </a:r>
            <a:r>
              <a:rPr lang="en-US" dirty="0"/>
              <a:t> </a:t>
            </a:r>
            <a:r>
              <a:rPr lang="en-US" dirty="0" err="1"/>
              <a:t>cho</a:t>
            </a:r>
            <a:r>
              <a:rPr lang="en-US" dirty="0"/>
              <a:t> Eric </a:t>
            </a:r>
            <a:r>
              <a:rPr lang="en-US" dirty="0" err="1"/>
              <a:t>biết</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34534AB-1805-4802-8802-24CC010F030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34534AB-1805-4802-8802-24CC010F030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34534AB-1805-4802-8802-24CC010F030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34534AB-1805-4802-8802-24CC010F030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34534AB-1805-4802-8802-24CC010F030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34534AB-1805-4802-8802-24CC010F030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34534AB-1805-4802-8802-24CC010F030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34534AB-1805-4802-8802-24CC010F030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534AB-1805-4802-8802-24CC010F030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34534AB-1805-4802-8802-24CC010F030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34534AB-1805-4802-8802-24CC010F030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00C0F-9E5F-4A29-9518-D2824FA02DA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24.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29.jpeg"/><Relationship Id="rId2" Type="http://schemas.microsoft.com/office/2007/relationships/hdphoto" Target="../media/image28.wdp"/><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microsoft.com/office/2007/relationships/hdphoto" Target="../media/image28.wdp"/><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1" Type="http://schemas.openxmlformats.org/officeDocument/2006/relationships/slideLayout" Target="../slideLayouts/slideLayout2.xml"/><Relationship Id="rId10" Type="http://schemas.openxmlformats.org/officeDocument/2006/relationships/image" Target="../media/image16.jpe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Dưới bóng nhà rông - Báo Gia Lai điện tử - Tin nhanh - Chính xác"/>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t="1178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 y="933083"/>
            <a:ext cx="12191979" cy="4523105"/>
          </a:xfrm>
          <a:prstGeom prst="rect">
            <a:avLst/>
          </a:prstGeom>
          <a:noFill/>
        </p:spPr>
        <p:txBody>
          <a:bodyPr wrap="square">
            <a:spAutoFit/>
          </a:bodyPr>
          <a:lstStyle/>
          <a:p>
            <a:pPr marL="0" marR="0" indent="180340" algn="ctr">
              <a:lnSpc>
                <a:spcPct val="120000"/>
              </a:lnSpc>
              <a:spcBef>
                <a:spcPts val="0"/>
              </a:spcBef>
              <a:spcAft>
                <a:spcPts val="0"/>
              </a:spcAft>
            </a:pPr>
            <a:r>
              <a:rPr lang="en-US" sz="8000" b="1" kern="1400" spc="-5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8000" b="1" kern="1400" spc="-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8000" b="1" kern="1400" spc="-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80340" algn="ctr">
              <a:lnSpc>
                <a:spcPct val="120000"/>
              </a:lnSpc>
              <a:spcBef>
                <a:spcPts val="0"/>
              </a:spcBef>
              <a:spcAft>
                <a:spcPts val="0"/>
              </a:spcAft>
            </a:pPr>
            <a:r>
              <a:rPr lang="en-US" sz="8000" b="1" kern="1400" spc="-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CỘNG ĐỒNG CÁC DÂN TỘC VIỆT NAM</a:t>
            </a:r>
            <a:endParaRPr lang="en-US" sz="8800" b="1" kern="1400" spc="-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p:cNvPicPr>
            <a:picLocks noChangeAspect="1"/>
          </p:cNvPicPr>
          <p:nvPr/>
        </p:nvPicPr>
        <p:blipFill>
          <a:blip r:embed="rId1"/>
          <a:stretch>
            <a:fillRect/>
          </a:stretch>
        </p:blipFill>
        <p:spPr>
          <a:xfrm>
            <a:off x="2824223" y="424880"/>
            <a:ext cx="8762036" cy="5360704"/>
          </a:xfrm>
          <a:prstGeom prst="rect">
            <a:avLst/>
          </a:prstGeom>
        </p:spPr>
      </p:pic>
      <p:sp>
        <p:nvSpPr>
          <p:cNvPr id="6" name="Frame 5"/>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emoji | Hoàng Hà Mo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07" y="566958"/>
            <a:ext cx="2251276" cy="22512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718934" y="5635114"/>
            <a:ext cx="10754131" cy="945843"/>
          </a:xfrm>
        </p:spPr>
        <p:txBody>
          <a:bodyPr>
            <a:noAutofit/>
          </a:bodyPr>
          <a:lstStyle/>
          <a:p>
            <a:pPr algn="ctr">
              <a:lnSpc>
                <a:spcPct val="120000"/>
              </a:lnSpc>
            </a:pP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Vùng</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nào</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có</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tỉ</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lệ</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dân</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tộc</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thiểu</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số</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cao</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nhất</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thấp</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nhất</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a:t>
            </a:r>
            <a:endPar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2290" name="Picture 2" descr="Tác giả bộ emoji &amp;quot;54 dân tộc anh em&amp;quot; đang hot MXH chia sẻ quá trình làm kéo  dài đến 4 tháng, gặp thông tin sai như cơm b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21" y="3101036"/>
            <a:ext cx="2263262" cy="2251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jpg"/>
          <p:cNvPicPr/>
          <p:nvPr/>
        </p:nvPicPr>
        <p:blipFill>
          <a:blip r:embed="rId1"/>
          <a:srcRect/>
          <a:stretch>
            <a:fillRect/>
          </a:stretch>
        </p:blipFill>
        <p:spPr>
          <a:xfrm>
            <a:off x="479385" y="300806"/>
            <a:ext cx="4243086" cy="6256387"/>
          </a:xfrm>
          <a:prstGeom prst="rect">
            <a:avLst/>
          </a:prstGeom>
          <a:ln w="28575">
            <a:solidFill>
              <a:srgbClr val="00FF00"/>
            </a:solidFill>
            <a:prstDash val="solid"/>
          </a:ln>
        </p:spPr>
      </p:pic>
      <p:sp>
        <p:nvSpPr>
          <p:cNvPr id="5" name="Frame 4"/>
          <p:cNvSpPr/>
          <p:nvPr/>
        </p:nvSpPr>
        <p:spPr>
          <a:xfrm>
            <a:off x="0" y="93021"/>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p:cNvSpPr>
            <a:spLocks noGrp="1"/>
          </p:cNvSpPr>
          <p:nvPr>
            <p:ph type="title"/>
          </p:nvPr>
        </p:nvSpPr>
        <p:spPr>
          <a:xfrm>
            <a:off x="5138195" y="115088"/>
            <a:ext cx="6574420" cy="1325563"/>
          </a:xfrm>
        </p:spPr>
        <p:txBody>
          <a:bodyPr>
            <a:normAutofit fontScale="90000"/>
          </a:bodyPr>
          <a:lstStyle/>
          <a:p>
            <a:pPr algn="ctr"/>
            <a:r>
              <a:rPr lang="en-US" sz="5400" dirty="0">
                <a:solidFill>
                  <a:srgbClr val="FF0000"/>
                </a:solidFill>
                <a:latin typeface="Times New Roman" panose="02020603050405020304" pitchFamily="18" charset="0"/>
                <a:cs typeface="Times New Roman" panose="02020603050405020304" pitchFamily="18" charset="0"/>
              </a:rPr>
              <a:t>TRÍ NHỚ SIÊU ĐẲNG</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869085" y="1158623"/>
            <a:ext cx="5069710" cy="939800"/>
          </a:xfrm>
          <a:prstGeom prst="rect">
            <a:avLst/>
          </a:prstGeom>
          <a:solidFill>
            <a:schemeClr val="accent4">
              <a:lumMod val="20000"/>
              <a:lumOff val="80000"/>
            </a:schemeClr>
          </a:solidFill>
        </p:spPr>
        <p:txBody>
          <a:bodyPr wrap="square">
            <a:spAutoFit/>
          </a:bodyPr>
          <a:lstStyle/>
          <a:p>
            <a:pPr marR="0" algn="just">
              <a:lnSpc>
                <a:spcPct val="115000"/>
              </a:lnSpc>
              <a:spcBef>
                <a:spcPts val="0"/>
              </a:spcBef>
              <a:spcAft>
                <a:spcPts val="0"/>
              </a:spcAft>
            </a:pP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Gắn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tên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thẻ</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dân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tộc</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lên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hình</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trên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bảng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trong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2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phút</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Rectangle: Rounded Corners 7"/>
          <p:cNvSpPr/>
          <p:nvPr/>
        </p:nvSpPr>
        <p:spPr>
          <a:xfrm>
            <a:off x="4988689" y="2314937"/>
            <a:ext cx="193297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DAO</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7490749" y="2314937"/>
            <a:ext cx="212781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HOA</a:t>
            </a:r>
            <a:endParaRPr lang="en-US" sz="4400" dirty="0">
              <a:solidFill>
                <a:schemeClr val="tx1"/>
              </a:solidFill>
              <a:latin typeface="#9Slide07 IcielBC Cubano Normal" panose="00000500000000000000" pitchFamily="2" charset="0"/>
            </a:endParaRPr>
          </a:p>
        </p:txBody>
      </p:sp>
      <p:sp>
        <p:nvSpPr>
          <p:cNvPr id="10" name="Rectangle: Rounded Corners 9"/>
          <p:cNvSpPr/>
          <p:nvPr/>
        </p:nvSpPr>
        <p:spPr>
          <a:xfrm>
            <a:off x="9884780" y="2314937"/>
            <a:ext cx="193297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chăm</a:t>
            </a:r>
            <a:endParaRPr lang="en-US" sz="4400" dirty="0">
              <a:solidFill>
                <a:schemeClr val="tx1"/>
              </a:solidFill>
              <a:latin typeface="#9Slide07 IcielBC Cubano Normal" panose="00000500000000000000" pitchFamily="2" charset="0"/>
            </a:endParaRPr>
          </a:p>
        </p:txBody>
      </p:sp>
      <p:sp>
        <p:nvSpPr>
          <p:cNvPr id="11" name="Rectangle: Rounded Corners 10"/>
          <p:cNvSpPr/>
          <p:nvPr/>
        </p:nvSpPr>
        <p:spPr>
          <a:xfrm>
            <a:off x="4869309" y="3362753"/>
            <a:ext cx="1932972"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thái</a:t>
            </a:r>
            <a:endParaRPr lang="en-US" sz="4400" dirty="0" err="1">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7490748" y="3373548"/>
            <a:ext cx="2127813"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Cơ - ho</a:t>
            </a:r>
            <a:endParaRPr lang="en-US" sz="4400" dirty="0">
              <a:solidFill>
                <a:schemeClr val="tx1"/>
              </a:solidFill>
              <a:latin typeface="#9Slide07 IcielBC Cubano Normal" panose="00000500000000000000" pitchFamily="2" charset="0"/>
            </a:endParaRPr>
          </a:p>
        </p:txBody>
      </p:sp>
      <p:sp>
        <p:nvSpPr>
          <p:cNvPr id="13" name="Rectangle: Rounded Corners 12"/>
          <p:cNvSpPr/>
          <p:nvPr/>
        </p:nvSpPr>
        <p:spPr>
          <a:xfrm>
            <a:off x="9868270" y="3227498"/>
            <a:ext cx="1932972"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ê - đê</a:t>
            </a:r>
            <a:endParaRPr lang="en-US" sz="4400" dirty="0">
              <a:solidFill>
                <a:schemeClr val="tx1"/>
              </a:solidFill>
              <a:latin typeface="#9Slide07 IcielBC Cubano Normal" panose="00000500000000000000" pitchFamily="2" charset="0"/>
            </a:endParaRPr>
          </a:p>
        </p:txBody>
      </p:sp>
      <p:sp>
        <p:nvSpPr>
          <p:cNvPr id="14" name="Rectangle: Rounded Corners 13"/>
          <p:cNvSpPr/>
          <p:nvPr/>
        </p:nvSpPr>
        <p:spPr>
          <a:xfrm>
            <a:off x="5042704" y="4465041"/>
            <a:ext cx="1932972"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tày</a:t>
            </a:r>
            <a:endParaRPr lang="en-US" sz="4400" dirty="0" err="1">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p:cNvSpPr/>
          <p:nvPr/>
        </p:nvSpPr>
        <p:spPr>
          <a:xfrm>
            <a:off x="7544763" y="4465041"/>
            <a:ext cx="2073797"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bana</a:t>
            </a:r>
            <a:endParaRPr lang="en-US" sz="4400" dirty="0">
              <a:solidFill>
                <a:schemeClr val="tx1"/>
              </a:solidFill>
              <a:latin typeface="#9Slide07 IcielBC Cubano Normal" panose="00000500000000000000" pitchFamily="2" charset="0"/>
            </a:endParaRPr>
          </a:p>
        </p:txBody>
      </p:sp>
      <p:sp>
        <p:nvSpPr>
          <p:cNvPr id="16" name="Rectangle: Rounded Corners 15"/>
          <p:cNvSpPr/>
          <p:nvPr/>
        </p:nvSpPr>
        <p:spPr>
          <a:xfrm>
            <a:off x="9797970" y="4465041"/>
            <a:ext cx="2073797"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khơme</a:t>
            </a:r>
            <a:endParaRPr lang="en-US" sz="4400" dirty="0" err="1">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p:cNvSpPr/>
          <p:nvPr/>
        </p:nvSpPr>
        <p:spPr>
          <a:xfrm>
            <a:off x="5042704" y="5523652"/>
            <a:ext cx="2073796"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mông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p:cNvSpPr/>
          <p:nvPr/>
        </p:nvSpPr>
        <p:spPr>
          <a:xfrm>
            <a:off x="7544764" y="5561117"/>
            <a:ext cx="2073796"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Mạ</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9938795" y="5523652"/>
            <a:ext cx="1932972"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nùng</a:t>
            </a:r>
            <a:endParaRPr lang="en-US" sz="4400" dirty="0" err="1">
              <a:solidFill>
                <a:schemeClr val="tx1"/>
              </a:solidFill>
              <a:latin typeface="Times New Roman" panose="02020603050405020304" pitchFamily="18" charset="0"/>
              <a:cs typeface="Times New Roman" panose="02020603050405020304" pitchFamily="18" charset="0"/>
            </a:endParaRPr>
          </a:p>
        </p:txBody>
      </p:sp>
      <p:pic>
        <p:nvPicPr>
          <p:cNvPr id="20" name="2 Minute Timer (Nho)">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0235719" y="1200300"/>
            <a:ext cx="1476896" cy="8301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0"/>
                                        </p:tgtEl>
                                      </p:cBhvr>
                                    </p:cmd>
                                  </p:childTnLst>
                                </p:cTn>
                              </p:par>
                            </p:childTnLst>
                          </p:cTn>
                        </p:par>
                      </p:childTnLst>
                    </p:cTn>
                  </p:par>
                </p:childTnLst>
              </p:cTn>
              <p:nextCondLst>
                <p:cond evt="onClick" delay="0">
                  <p:tgtEl>
                    <p:spTgt spid="20"/>
                  </p:tgtEl>
                </p:cond>
              </p:nextCondLst>
            </p:seq>
            <p:video>
              <p:cMediaNode vol="80000">
                <p:cTn id="55" fill="hold" display="0">
                  <p:stCondLst>
                    <p:cond delay="indefinite"/>
                  </p:stCondLst>
                </p:cTn>
                <p:tgtEl>
                  <p:spTgt spid="20"/>
                </p:tgtEl>
              </p:cMediaNode>
            </p:video>
          </p:childTnLst>
        </p:cTn>
      </p:par>
    </p:tnLst>
    <p:bldLst>
      <p:bldP spid="7" grpId="0" bldLvl="0" animBg="1"/>
      <p:bldP spid="8" grpId="0" animBg="1"/>
      <p:bldP spid="9" grpId="0" animBg="1"/>
      <p:bldP spid="10" grpId="0" animBg="1"/>
      <p:bldP spid="11" grpId="0" bldLvl="0" animBg="1"/>
      <p:bldP spid="12" grpId="0" animBg="1"/>
      <p:bldP spid="13" grpId="0" bldLvl="0" animBg="1"/>
      <p:bldP spid="14" grpId="0" animBg="1"/>
      <p:bldP spid="15" grpId="0" animBg="1"/>
      <p:bldP spid="16" grpId="0" animBg="1"/>
      <p:bldP spid="17" grpId="0" animBg="1"/>
      <p:bldP spid="18" grpId="0" bldLvl="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jpg"/>
          <p:cNvPicPr>
            <a:picLocks noChangeAspect="1"/>
          </p:cNvPicPr>
          <p:nvPr/>
        </p:nvPicPr>
        <p:blipFill>
          <a:blip r:embed="rId1" cstate="print"/>
          <a:stretch>
            <a:fillRect/>
          </a:stretch>
        </p:blipFill>
        <p:spPr>
          <a:xfrm>
            <a:off x="619616" y="254854"/>
            <a:ext cx="4362096" cy="6181041"/>
          </a:xfrm>
          <a:prstGeom prst="rect">
            <a:avLst/>
          </a:prstGeom>
        </p:spPr>
      </p:pic>
      <p:sp>
        <p:nvSpPr>
          <p:cNvPr id="9" name="TextBox 8"/>
          <p:cNvSpPr txBox="1"/>
          <p:nvPr/>
        </p:nvSpPr>
        <p:spPr>
          <a:xfrm>
            <a:off x="4981575" y="1210945"/>
            <a:ext cx="3237865" cy="515620"/>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Times New Roman" panose="02020603050405020304" pitchFamily="18" charset="0"/>
                <a:ea typeface="Roboto" panose="02000000000000000000" pitchFamily="2" charset="0"/>
                <a:cs typeface="Times New Roman" panose="02020603050405020304" pitchFamily="18" charset="0"/>
              </a:rPr>
              <a:t>1. Dân tộc Việt(Kinh)</a:t>
            </a:r>
            <a:endParaRPr lang="en-US" sz="2400" b="1" dirty="0" err="1">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p:cNvSpPr txBox="1"/>
          <p:nvPr/>
        </p:nvSpPr>
        <p:spPr>
          <a:xfrm>
            <a:off x="8401050" y="1210945"/>
            <a:ext cx="3452495" cy="515620"/>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Times New Roman" panose="02020603050405020304" pitchFamily="18" charset="0"/>
                <a:ea typeface="Roboto" panose="02000000000000000000" pitchFamily="2" charset="0"/>
                <a:cs typeface="Times New Roman" panose="02020603050405020304" pitchFamily="18" charset="0"/>
              </a:rPr>
              <a:t>2.Các dân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tộc</a:t>
            </a:r>
            <a:r>
              <a:rPr lang="en-US" sz="2400" b="1" dirty="0">
                <a:latin typeface="Times New Roman" panose="02020603050405020304" pitchFamily="18" charset="0"/>
                <a:ea typeface="Roboto" panose="02000000000000000000" pitchFamily="2" charset="0"/>
                <a:cs typeface="Times New Roman" panose="02020603050405020304" pitchFamily="18" charset="0"/>
              </a:rPr>
              <a:t> ít người</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itle 1"/>
          <p:cNvSpPr txBox="1"/>
          <p:nvPr/>
        </p:nvSpPr>
        <p:spPr>
          <a:xfrm>
            <a:off x="5357431" y="131357"/>
            <a:ext cx="65744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7030A0"/>
                </a:solidFill>
                <a:latin typeface="Times New Roman" panose="02020603050405020304" pitchFamily="18" charset="0"/>
                <a:cs typeface="Times New Roman" panose="02020603050405020304" pitchFamily="18" charset="0"/>
              </a:rPr>
              <a:t>II. PHÂN BỐ CÁC DÂN TỘC</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16" name="Frame 15"/>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357495" y="1867535"/>
            <a:ext cx="2952115" cy="1788795"/>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a:latin typeface="Times New Roman" panose="02020603050405020304" pitchFamily="18" charset="0"/>
                <a:ea typeface="Roboto" panose="02000000000000000000" pitchFamily="2" charset="0"/>
                <a:cs typeface="Times New Roman" panose="02020603050405020304" pitchFamily="18" charset="0"/>
              </a:rPr>
              <a:t>85,3%</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Cả</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nước</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Tập</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trung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đồng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bằng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duyên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hải</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8" name="TextBox 17"/>
          <p:cNvSpPr txBox="1"/>
          <p:nvPr/>
        </p:nvSpPr>
        <p:spPr>
          <a:xfrm>
            <a:off x="8693764" y="1867514"/>
            <a:ext cx="2727378" cy="1788795"/>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a:latin typeface="Times New Roman" panose="02020603050405020304" pitchFamily="18" charset="0"/>
                <a:ea typeface="Roboto" panose="02000000000000000000" pitchFamily="2" charset="0"/>
                <a:cs typeface="Times New Roman" panose="02020603050405020304" pitchFamily="18" charset="0"/>
              </a:rPr>
              <a:t>14,7 %</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Tăng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lên</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Tập</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trung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miền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núi</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và</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trung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du</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9" name="TextBox 18"/>
          <p:cNvSpPr txBox="1"/>
          <p:nvPr/>
        </p:nvSpPr>
        <p:spPr>
          <a:xfrm>
            <a:off x="5436303" y="3882222"/>
            <a:ext cx="5909695" cy="2355850"/>
          </a:xfrm>
          <a:prstGeom prst="rect">
            <a:avLst/>
          </a:prstGeom>
          <a:solidFill>
            <a:schemeClr val="accent4">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3200" b="1" dirty="0" err="1">
                <a:latin typeface="Times New Roman" panose="02020603050405020304" pitchFamily="18" charset="0"/>
                <a:ea typeface="Roboto" panose="02000000000000000000" pitchFamily="2" charset="0"/>
                <a:cs typeface="Times New Roman" panose="02020603050405020304" pitchFamily="18" charset="0"/>
              </a:rPr>
              <a:t>Trung</a:t>
            </a:r>
            <a:r>
              <a:rPr lang="en-US" sz="3200" b="1" dirty="0">
                <a:latin typeface="Times New Roman" panose="02020603050405020304" pitchFamily="18" charset="0"/>
                <a:ea typeface="Roboto" panose="02000000000000000000" pitchFamily="2" charset="0"/>
                <a:cs typeface="Times New Roman" panose="02020603050405020304" pitchFamily="18" charset="0"/>
              </a:rPr>
              <a:t> du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và</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miền</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núi</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Bắc</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Bộ</a:t>
            </a:r>
            <a:endParaRPr lang="en-US" sz="3200" b="1" dirty="0">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Tx/>
              <a:buChar char="-"/>
            </a:pPr>
            <a:r>
              <a:rPr lang="en-US" sz="3200" b="1" dirty="0" err="1">
                <a:effectLst/>
                <a:latin typeface="Times New Roman" panose="02020603050405020304" pitchFamily="18" charset="0"/>
                <a:ea typeface="Roboto" panose="02000000000000000000" pitchFamily="2" charset="0"/>
                <a:cs typeface="Times New Roman" panose="02020603050405020304" pitchFamily="18" charset="0"/>
              </a:rPr>
              <a:t>Trường</a:t>
            </a:r>
            <a:r>
              <a:rPr lang="en-US" sz="32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effectLst/>
                <a:latin typeface="Times New Roman" panose="02020603050405020304" pitchFamily="18" charset="0"/>
                <a:ea typeface="Roboto" panose="02000000000000000000" pitchFamily="2" charset="0"/>
                <a:cs typeface="Times New Roman" panose="02020603050405020304" pitchFamily="18" charset="0"/>
              </a:rPr>
              <a:t>Sơn</a:t>
            </a:r>
            <a:r>
              <a:rPr lang="en-US" sz="32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effectLst/>
                <a:latin typeface="Times New Roman" panose="02020603050405020304" pitchFamily="18" charset="0"/>
                <a:ea typeface="Roboto" panose="02000000000000000000" pitchFamily="2" charset="0"/>
                <a:cs typeface="Times New Roman" panose="02020603050405020304" pitchFamily="18" charset="0"/>
              </a:rPr>
              <a:t>Tây</a:t>
            </a:r>
            <a:r>
              <a:rPr lang="en-US" sz="32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effectLst/>
                <a:latin typeface="Times New Roman" panose="02020603050405020304" pitchFamily="18" charset="0"/>
                <a:ea typeface="Roboto" panose="02000000000000000000" pitchFamily="2" charset="0"/>
                <a:cs typeface="Times New Roman" panose="02020603050405020304" pitchFamily="18" charset="0"/>
              </a:rPr>
              <a:t>Nguyên</a:t>
            </a:r>
            <a:endParaRPr lang="en-US" sz="3200" b="1" dirty="0">
              <a:effectLst/>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Tx/>
              <a:buChar char="-"/>
            </a:pPr>
            <a:r>
              <a:rPr lang="en-US" sz="3200" b="1" dirty="0" err="1">
                <a:latin typeface="Times New Roman" panose="02020603050405020304" pitchFamily="18" charset="0"/>
                <a:ea typeface="Roboto" panose="02000000000000000000" pitchFamily="2" charset="0"/>
                <a:cs typeface="Times New Roman" panose="02020603050405020304" pitchFamily="18" charset="0"/>
              </a:rPr>
              <a:t>Cực</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nam</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Trung</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Bộ</a:t>
            </a:r>
            <a:r>
              <a:rPr lang="en-US" sz="3200" b="1" dirty="0">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và</a:t>
            </a:r>
            <a:r>
              <a:rPr lang="en-US" sz="3200" b="1" dirty="0">
                <a:latin typeface="Times New Roman" panose="02020603050405020304" pitchFamily="18" charset="0"/>
                <a:ea typeface="Roboto" panose="02000000000000000000" pitchFamily="2" charset="0"/>
                <a:cs typeface="Times New Roman" panose="02020603050405020304" pitchFamily="18" charset="0"/>
              </a:rPr>
              <a:t> Nam </a:t>
            </a:r>
            <a:r>
              <a:rPr lang="en-US" sz="3200" b="1" dirty="0" err="1">
                <a:latin typeface="Times New Roman" panose="02020603050405020304" pitchFamily="18" charset="0"/>
                <a:ea typeface="Roboto" panose="02000000000000000000" pitchFamily="2" charset="0"/>
                <a:cs typeface="Times New Roman" panose="02020603050405020304" pitchFamily="18" charset="0"/>
              </a:rPr>
              <a:t>Bộ</a:t>
            </a:r>
            <a:endParaRPr lang="en-US" sz="32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4" grpId="0"/>
      <p:bldP spid="17" grpId="0" bldLvl="0" animBg="1"/>
      <p:bldP spid="18" grpId="0" bldLvl="0" animBg="1"/>
      <p:bldP spid="1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ân số và các đặc trưng nhân khẩu học của đồng bào dân tộc thiểu số"/>
          <p:cNvPicPr>
            <a:picLocks noChangeAspect="1" noChangeArrowheads="1"/>
          </p:cNvPicPr>
          <p:nvPr/>
        </p:nvPicPr>
        <p:blipFill rotWithShape="1">
          <a:blip r:embed="rId1">
            <a:extLst>
              <a:ext uri="{28A0092B-C50C-407E-A947-70E740481C1C}">
                <a14:useLocalDpi xmlns:a14="http://schemas.microsoft.com/office/drawing/2010/main" val="0"/>
              </a:ext>
            </a:extLst>
          </a:blip>
          <a:srcRect t="24999" b="58077"/>
          <a:stretch>
            <a:fillRect/>
          </a:stretch>
        </p:blipFill>
        <p:spPr bwMode="auto">
          <a:xfrm>
            <a:off x="257252" y="226230"/>
            <a:ext cx="5838748" cy="2764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ân số và các đặc trưng nhân khẩu học của đồng bào dân tộc thiểu số"/>
          <p:cNvPicPr>
            <a:picLocks noChangeAspect="1" noChangeArrowheads="1"/>
          </p:cNvPicPr>
          <p:nvPr/>
        </p:nvPicPr>
        <p:blipFill rotWithShape="1">
          <a:blip r:embed="rId1">
            <a:extLst>
              <a:ext uri="{28A0092B-C50C-407E-A947-70E740481C1C}">
                <a14:useLocalDpi xmlns:a14="http://schemas.microsoft.com/office/drawing/2010/main" val="0"/>
              </a:ext>
            </a:extLst>
          </a:blip>
          <a:srcRect t="42260" b="30735"/>
          <a:stretch>
            <a:fillRect/>
          </a:stretch>
        </p:blipFill>
        <p:spPr bwMode="auto">
          <a:xfrm>
            <a:off x="390891" y="2990992"/>
            <a:ext cx="4818659" cy="3640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ân số và các đặc trưng nhân khẩu học của đồng bào dân tộc thiểu số"/>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t="69537" r="5849" b="6599"/>
          <a:stretch>
            <a:fillRect/>
          </a:stretch>
        </p:blipFill>
        <p:spPr bwMode="auto">
          <a:xfrm>
            <a:off x="5580740" y="2074107"/>
            <a:ext cx="6425121" cy="4557663"/>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p:cNvSpPr>
            <a:spLocks noGrp="1"/>
          </p:cNvSpPr>
          <p:nvPr>
            <p:ph type="title"/>
          </p:nvPr>
        </p:nvSpPr>
        <p:spPr>
          <a:xfrm>
            <a:off x="6353175" y="73025"/>
            <a:ext cx="5464810" cy="2200275"/>
          </a:xfrm>
        </p:spPr>
        <p:txBody>
          <a:bodyPr>
            <a:noAutofit/>
          </a:bodyPr>
          <a:lstStyle/>
          <a:p>
            <a:pPr algn="ctr">
              <a:lnSpc>
                <a:spcPct val="120000"/>
              </a:lnSpc>
            </a:pP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Một</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số</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biểu</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hiện</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dân</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cư</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của</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dân</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tộc</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thiểu</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số</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Việt</a:t>
            </a:r>
            <a:r>
              <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Nam</a:t>
            </a:r>
            <a:endParaRPr lang="en-US" sz="32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fographics] Đặc điểm kinh tế-xã hội của vùng dân tộc thiểu số | Xã hội |  Vietnam+ (VietnamPlus)"/>
          <p:cNvPicPr>
            <a:picLocks noChangeAspect="1" noChangeArrowheads="1"/>
          </p:cNvPicPr>
          <p:nvPr/>
        </p:nvPicPr>
        <p:blipFill rotWithShape="1">
          <a:blip r:embed="rId1">
            <a:extLst>
              <a:ext uri="{28A0092B-C50C-407E-A947-70E740481C1C}">
                <a14:useLocalDpi xmlns:a14="http://schemas.microsoft.com/office/drawing/2010/main" val="0"/>
              </a:ext>
            </a:extLst>
          </a:blip>
          <a:srcRect t="36551" b="8309"/>
          <a:stretch>
            <a:fillRect/>
          </a:stretch>
        </p:blipFill>
        <p:spPr bwMode="auto">
          <a:xfrm>
            <a:off x="199780" y="212644"/>
            <a:ext cx="6918650" cy="6432712"/>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p:cNvSpPr>
            <a:spLocks noGrp="1"/>
          </p:cNvSpPr>
          <p:nvPr>
            <p:ph type="title"/>
          </p:nvPr>
        </p:nvSpPr>
        <p:spPr>
          <a:xfrm>
            <a:off x="7118430" y="393471"/>
            <a:ext cx="4699322" cy="1338363"/>
          </a:xfrm>
          <a:solidFill>
            <a:schemeClr val="accent5">
              <a:lumMod val="20000"/>
              <a:lumOff val="80000"/>
            </a:schemeClr>
          </a:solidFill>
        </p:spPr>
        <p:txBody>
          <a:bodyPr>
            <a:noAutofit/>
          </a:bodyPr>
          <a:lstStyle/>
          <a:p>
            <a:pPr algn="just">
              <a:lnSpc>
                <a:spcPct val="120000"/>
              </a:lnSpc>
            </a:pP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Em</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nhận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xét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gì</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về</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tỉ</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lệ</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hộ</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nghèo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cận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nghèo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DTTS?</a:t>
            </a:r>
            <a:endPar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Title 1"/>
          <p:cNvSpPr txBox="1"/>
          <p:nvPr/>
        </p:nvSpPr>
        <p:spPr>
          <a:xfrm>
            <a:off x="7118430" y="1912661"/>
            <a:ext cx="4699322" cy="1338363"/>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Tại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sao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chất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lượng</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sống</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chưa</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cao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Nêu</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1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giải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pháp</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khả</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em</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endPar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5122" name="Picture 2" descr="Chuyên đề Hóa học 9"/>
          <p:cNvPicPr>
            <a:picLocks noChangeAspect="1" noChangeArrowheads="1"/>
          </p:cNvPicPr>
          <p:nvPr/>
        </p:nvPicPr>
        <p:blipFill rotWithShape="1">
          <a:blip r:embed="rId2">
            <a:extLst>
              <a:ext uri="{28A0092B-C50C-407E-A947-70E740481C1C}">
                <a14:useLocalDpi xmlns:a14="http://schemas.microsoft.com/office/drawing/2010/main" val="0"/>
              </a:ext>
            </a:extLst>
          </a:blip>
          <a:srcRect r="786" b="1151"/>
          <a:stretch>
            <a:fillRect/>
          </a:stretch>
        </p:blipFill>
        <p:spPr bwMode="auto">
          <a:xfrm>
            <a:off x="7214040" y="3429000"/>
            <a:ext cx="2045708" cy="149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txBox="1"/>
          <p:nvPr/>
        </p:nvSpPr>
        <p:spPr>
          <a:xfrm>
            <a:off x="7150379" y="5149303"/>
            <a:ext cx="4699322" cy="1338363"/>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Wingdings" panose="05000000000000000000" pitchFamily="2" charset="2"/>
              <a:buChar char="ü"/>
            </a:pP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1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phút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ghi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ý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kiến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cá</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nhân</a:t>
            </a:r>
            <a:endPar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a:p>
            <a:pPr marL="342900" indent="-342900" algn="just">
              <a:lnSpc>
                <a:spcPct val="120000"/>
              </a:lnSpc>
              <a:buFont typeface="Wingdings" panose="05000000000000000000" pitchFamily="2" charset="2"/>
              <a:buChar char="ü"/>
            </a:pP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2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phút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thảo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luận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nhóm</a:t>
            </a:r>
            <a:endPar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a:p>
            <a:pPr marL="342900" indent="-342900" algn="just">
              <a:lnSpc>
                <a:spcPct val="120000"/>
              </a:lnSpc>
              <a:buFont typeface="Wingdings" panose="05000000000000000000" pitchFamily="2" charset="2"/>
              <a:buChar char="ü"/>
            </a:pP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1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phút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trình</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bày</a:t>
            </a:r>
            <a:endPar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8" name="2 Minute Timer (Nho)">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9464116" y="3456082"/>
            <a:ext cx="2353636" cy="13228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ỗ lực thu hẹp khoảng cách phát triển cho vùng đồng bào dân tộc thiểu số và  miền núi"/>
          <p:cNvPicPr>
            <a:picLocks noChangeAspect="1" noChangeArrowheads="1"/>
          </p:cNvPicPr>
          <p:nvPr/>
        </p:nvPicPr>
        <p:blipFill rotWithShape="1">
          <a:blip r:embed="rId1">
            <a:extLst>
              <a:ext uri="{28A0092B-C50C-407E-A947-70E740481C1C}">
                <a14:useLocalDpi xmlns:a14="http://schemas.microsoft.com/office/drawing/2010/main" val="0"/>
              </a:ext>
            </a:extLst>
          </a:blip>
          <a:srcRect t="37908"/>
          <a:stretch>
            <a:fillRect/>
          </a:stretch>
        </p:blipFill>
        <p:spPr bwMode="auto">
          <a:xfrm>
            <a:off x="5582253" y="277861"/>
            <a:ext cx="6094692" cy="6302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hông ngừng chăm lo đời sống cho đồng bào dân tộc thiểu số"/>
          <p:cNvPicPr>
            <a:picLocks noChangeAspect="1" noChangeArrowheads="1"/>
          </p:cNvPicPr>
          <p:nvPr/>
        </p:nvPicPr>
        <p:blipFill rotWithShape="1">
          <a:blip r:embed="rId2">
            <a:extLst>
              <a:ext uri="{28A0092B-C50C-407E-A947-70E740481C1C}">
                <a14:useLocalDpi xmlns:a14="http://schemas.microsoft.com/office/drawing/2010/main" val="0"/>
              </a:ext>
            </a:extLst>
          </a:blip>
          <a:srcRect t="33755"/>
          <a:stretch>
            <a:fillRect/>
          </a:stretch>
        </p:blipFill>
        <p:spPr bwMode="auto">
          <a:xfrm>
            <a:off x="515055" y="277861"/>
            <a:ext cx="4677555" cy="6240605"/>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307" y="1194690"/>
            <a:ext cx="6094070" cy="1863725"/>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Nếu</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là</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thủ</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tướng</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em</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sẽ</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dự</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định</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phát</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triển</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kinh</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tế</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xã</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hội</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ở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vùng</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dân</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tộc</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thiểu</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số</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nước</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ta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thế</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nào</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a:t>
            </a:r>
            <a:endPar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a:p>
            <a:pPr marL="285750" indent="-285750" algn="just">
              <a:lnSpc>
                <a:spcPct val="120000"/>
              </a:lnSpc>
              <a:buFont typeface="Arial" panose="020B0604020202020204" pitchFamily="34" charset="0"/>
              <a:buChar char="•"/>
            </a:pP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Phân</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tích</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1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giải</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pháp</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em</a:t>
            </a:r>
            <a:endParaRPr lang="vi-VN"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Frame 5"/>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p:cNvSpPr>
            <a:spLocks noGrp="1"/>
          </p:cNvSpPr>
          <p:nvPr>
            <p:ph type="title"/>
          </p:nvPr>
        </p:nvSpPr>
        <p:spPr>
          <a:xfrm>
            <a:off x="231494" y="115088"/>
            <a:ext cx="11771453" cy="1325563"/>
          </a:xfrm>
        </p:spPr>
        <p:txBody>
          <a:bodyPr>
            <a:norm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TÔI LÀ </a:t>
            </a:r>
            <a:r>
              <a:rPr lang="en-US" sz="5400" dirty="0" err="1">
                <a:solidFill>
                  <a:srgbClr val="FF0000"/>
                </a:solidFill>
                <a:latin typeface="Times New Roman" panose="02020603050405020304" pitchFamily="18" charset="0"/>
                <a:cs typeface="Times New Roman" panose="02020603050405020304" pitchFamily="18" charset="0"/>
              </a:rPr>
              <a:t>thủ</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tướng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chính</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phủ</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6947705" y="1197447"/>
            <a:ext cx="1863524" cy="156876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Times New Roman" panose="02020603050405020304" pitchFamily="18" charset="0"/>
                <a:cs typeface="Times New Roman" panose="02020603050405020304" pitchFamily="18" charset="0"/>
              </a:rPr>
              <a:t>ỦNG HỘ</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9458960" y="1197610"/>
            <a:ext cx="2279015" cy="15684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Times New Roman" panose="02020603050405020304" pitchFamily="18" charset="0"/>
                <a:cs typeface="Times New Roman" panose="02020603050405020304" pitchFamily="18" charset="0"/>
              </a:rPr>
              <a:t>PHẢN ĐỐI</a:t>
            </a:r>
            <a:endParaRPr lang="en-US" sz="4800" dirty="0">
              <a:solidFill>
                <a:srgbClr val="FFFF00"/>
              </a:solidFill>
              <a:latin typeface="Times New Roman" panose="02020603050405020304" pitchFamily="18" charset="0"/>
              <a:cs typeface="Times New Roman" panose="02020603050405020304" pitchFamily="18" charset="0"/>
            </a:endParaRPr>
          </a:p>
        </p:txBody>
      </p:sp>
      <p:pic>
        <p:nvPicPr>
          <p:cNvPr id="10242" name="Picture 2" descr="Thủ tướng Phạm Minh Chính: Cần có nhận thức và giải pháp mới trong chống  dịch COVID-19 - Báo ảnh Việt Nam"/>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988" b="98556" l="10000" r="90000">
                        <a14:foregroundMark x1="38305" y1="18051" x2="38305" y2="18051"/>
                        <a14:foregroundMark x1="36356" y1="95668" x2="36356" y2="95668"/>
                        <a14:foregroundMark x1="39831" y1="93141" x2="39831" y2="93141"/>
                        <a14:foregroundMark x1="50593" y1="92539" x2="50593" y2="92539"/>
                        <a14:foregroundMark x1="53220" y1="88929" x2="53220" y2="88929"/>
                        <a14:foregroundMark x1="50847" y1="91937" x2="50847" y2="91937"/>
                        <a14:foregroundMark x1="58136" y1="93381" x2="58136" y2="93381"/>
                        <a14:foregroundMark x1="65339" y1="94344" x2="65339" y2="94344"/>
                        <a14:foregroundMark x1="62203" y1="97353" x2="62203" y2="97353"/>
                        <a14:foregroundMark x1="68220" y1="98556" x2="68220" y2="98556"/>
                        <a14:foregroundMark x1="36356" y1="30325" x2="36356" y2="30325"/>
                        <a14:foregroundMark x1="29831" y1="86402" x2="29831" y2="86402"/>
                        <a14:foregroundMark x1="30932" y1="89651" x2="30932" y2="89651"/>
                        <a14:foregroundMark x1="30085" y1="86282" x2="30085" y2="86282"/>
                        <a14:foregroundMark x1="29322" y1="84838" x2="29322" y2="85439"/>
                        <a14:foregroundMark x1="29576" y1="89290" x2="29576" y2="89290"/>
                        <a14:foregroundMark x1="30508" y1="89290" x2="30508" y2="89290"/>
                        <a14:foregroundMark x1="29576" y1="85921" x2="29576" y2="85921"/>
                        <a14:foregroundMark x1="29237" y1="88809" x2="29237" y2="88809"/>
                        <a14:foregroundMark x1="30339" y1="91336" x2="30339" y2="91336"/>
                        <a14:foregroundMark x1="61441" y1="84597" x2="61441" y2="84597"/>
                        <a14:backgroundMark x1="21525" y1="32852" x2="21525" y2="32852"/>
                        <a14:backgroundMark x1="24831" y1="28640" x2="24831" y2="28640"/>
                        <a14:backgroundMark x1="29915" y1="86282" x2="29915" y2="86282"/>
                        <a14:backgroundMark x1="29915" y1="88327" x2="29915" y2="88327"/>
                        <a14:backgroundMark x1="29915" y1="88929" x2="29915" y2="88929"/>
                        <a14:backgroundMark x1="29492" y1="84838" x2="29492" y2="84838"/>
                        <a14:backgroundMark x1="29322" y1="87966" x2="29322" y2="88809"/>
                        <a14:backgroundMark x1="29322" y1="91817" x2="29322" y2="91817"/>
                        <a14:backgroundMark x1="29322" y1="83995" x2="29322" y2="83995"/>
                        <a14:backgroundMark x1="29492" y1="88087" x2="29492" y2="88087"/>
                        <a14:backgroundMark x1="29492" y1="83755" x2="29746" y2="84717"/>
                        <a14:backgroundMark x1="30339" y1="86763" x2="30339" y2="86763"/>
                        <a14:backgroundMark x1="30678" y1="87966" x2="30678" y2="87966"/>
                        <a14:backgroundMark x1="61186" y1="85078" x2="61186" y2="85078"/>
                        <a14:backgroundMark x1="61186" y1="85078" x2="61186" y2="85078"/>
                        <a14:backgroundMark x1="61695" y1="80144" x2="61695" y2="80144"/>
                        <a14:backgroundMark x1="61949" y1="80505" x2="61949" y2="80505"/>
                        <a14:backgroundMark x1="62034" y1="82070" x2="62034" y2="82070"/>
                        <a14:backgroundMark x1="62203" y1="82551" x2="62203" y2="82551"/>
                        <a14:backgroundMark x1="61186" y1="84356" x2="61186" y2="84356"/>
                        <a14:backgroundMark x1="60254" y1="83153" x2="60254" y2="83153"/>
                        <a14:backgroundMark x1="61441" y1="80866" x2="61949" y2="81468"/>
                        <a14:backgroundMark x1="62034" y1="81468" x2="62288" y2="82551"/>
                        <a14:backgroundMark x1="61695" y1="84356" x2="61695" y2="84356"/>
                        <a14:backgroundMark x1="60339" y1="84597" x2="60339" y2="84597"/>
                        <a14:backgroundMark x1="59746" y1="83755" x2="59746" y2="83755"/>
                        <a14:backgroundMark x1="60847" y1="80987" x2="60847" y2="80987"/>
                        <a14:backgroundMark x1="64322" y1="74128" x2="64322" y2="74128"/>
                        <a14:backgroundMark x1="64322" y1="74128" x2="64322" y2="74128"/>
                      </a14:backgroundRemoval>
                    </a14:imgEffect>
                  </a14:imgLayer>
                </a14:imgProps>
              </a:ext>
              <a:ext uri="{28A0092B-C50C-407E-A947-70E740481C1C}">
                <a14:useLocalDpi xmlns:a14="http://schemas.microsoft.com/office/drawing/2010/main" val="0"/>
              </a:ext>
            </a:extLst>
          </a:blip>
          <a:srcRect l="21750" t="13840" r="27019"/>
          <a:stretch>
            <a:fillRect/>
          </a:stretch>
        </p:blipFill>
        <p:spPr bwMode="auto">
          <a:xfrm>
            <a:off x="231494" y="3148314"/>
            <a:ext cx="2760636" cy="326984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p:cNvSpPr/>
          <p:nvPr/>
        </p:nvSpPr>
        <p:spPr>
          <a:xfrm>
            <a:off x="2546430" y="3148314"/>
            <a:ext cx="4085864" cy="856527"/>
          </a:xfrm>
          <a:prstGeom prst="wedgeRoundRectCallout">
            <a:avLst>
              <a:gd name="adj1" fmla="val -67843"/>
              <a:gd name="adj2" fmla="val 51839"/>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ea typeface="Roboto" panose="02000000000000000000" pitchFamily="2" charset="0"/>
                <a:cs typeface="Times New Roman" panose="02020603050405020304" pitchFamily="18" charset="0"/>
              </a:rPr>
              <a:t>Theo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tôi</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chúng</a:t>
            </a:r>
            <a:r>
              <a:rPr lang="en-US" sz="2400" b="1" dirty="0">
                <a:latin typeface="Times New Roman" panose="02020603050405020304" pitchFamily="18" charset="0"/>
                <a:ea typeface="Roboto" panose="02000000000000000000" pitchFamily="2" charset="0"/>
                <a:cs typeface="Times New Roman" panose="02020603050405020304" pitchFamily="18" charset="0"/>
              </a:rPr>
              <a:t> ta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cần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tập</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trung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vào</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giải</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pháp</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0244" name="Picture 4" descr="Bị kẻ xấu lừa từ thiện, trường vùng cao phá đi giờ không có ai xây - Mái Ấm  Giữa Đ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254" y="4087366"/>
            <a:ext cx="4328822" cy="23837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i Châu: Cuộc sống của đồng bào dân tộc Mảng - Ảnh thời sự trong nước -  Văn hoá &amp;amp; Xã hội - Thông tấn xã Việt Nam (TTXVN)"/>
          <p:cNvPicPr>
            <a:picLocks noChangeAspect="1" noChangeArrowheads="1"/>
          </p:cNvPicPr>
          <p:nvPr/>
        </p:nvPicPr>
        <p:blipFill rotWithShape="1">
          <a:blip r:embed="rId4">
            <a:extLst>
              <a:ext uri="{28A0092B-C50C-407E-A947-70E740481C1C}">
                <a14:useLocalDpi xmlns:a14="http://schemas.microsoft.com/office/drawing/2010/main" val="0"/>
              </a:ext>
            </a:extLst>
          </a:blip>
          <a:srcRect l="4520" r="10651"/>
          <a:stretch>
            <a:fillRect/>
          </a:stretch>
        </p:blipFill>
        <p:spPr bwMode="auto">
          <a:xfrm>
            <a:off x="7408872" y="3148314"/>
            <a:ext cx="4328821" cy="33227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0246"/>
                                        </p:tgtEl>
                                        <p:attrNameLst>
                                          <p:attrName>style.visibility</p:attrName>
                                        </p:attrNameLst>
                                      </p:cBhvr>
                                      <p:to>
                                        <p:strVal val="visible"/>
                                      </p:to>
                                    </p:set>
                                    <p:animEffect transition="in" filter="barn(inVertical)">
                                      <p:cBhvr>
                                        <p:cTn id="29" dur="500"/>
                                        <p:tgtEl>
                                          <p:spTgt spid="10246"/>
                                        </p:tgtEl>
                                      </p:cBhvr>
                                    </p:animEffect>
                                  </p:childTnLst>
                                </p:cTn>
                              </p:par>
                              <p:par>
                                <p:cTn id="30" presetID="16" presetClass="entr" presetSubtype="21" fill="hold" nodeType="withEffect">
                                  <p:stCondLst>
                                    <p:cond delay="0"/>
                                  </p:stCondLst>
                                  <p:childTnLst>
                                    <p:set>
                                      <p:cBhvr>
                                        <p:cTn id="31" dur="1" fill="hold">
                                          <p:stCondLst>
                                            <p:cond delay="0"/>
                                          </p:stCondLst>
                                        </p:cTn>
                                        <p:tgtEl>
                                          <p:spTgt spid="10244"/>
                                        </p:tgtEl>
                                        <p:attrNameLst>
                                          <p:attrName>style.visibility</p:attrName>
                                        </p:attrNameLst>
                                      </p:cBhvr>
                                      <p:to>
                                        <p:strVal val="visible"/>
                                      </p:to>
                                    </p:set>
                                    <p:animEffect transition="in" filter="barn(inVertical)">
                                      <p:cBhvr>
                                        <p:cTn id="3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8" grpId="0" animBg="1"/>
      <p:bldP spid="9" grpId="0" bldLvl="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p:nvPr/>
        </p:nvSpPr>
        <p:spPr>
          <a:xfrm>
            <a:off x="231494" y="115088"/>
            <a:ext cx="117714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Times New Roman" panose="02020603050405020304" pitchFamily="18" charset="0"/>
                <a:cs typeface="Times New Roman" panose="02020603050405020304" pitchFamily="18" charset="0"/>
              </a:rPr>
              <a:t>TÔI LÀ thủ tướng chính phủ</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6" name="Picture 2" descr="Thủ tướng Phạm Minh Chính: Cần có nhận thức và giải pháp mới trong chống  dịch COVID-19 - Báo ảnh Việt Nam"/>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988" b="98556" l="10000" r="90000">
                        <a14:foregroundMark x1="38305" y1="18051" x2="38305" y2="18051"/>
                        <a14:foregroundMark x1="36356" y1="95668" x2="36356" y2="95668"/>
                        <a14:foregroundMark x1="39831" y1="93141" x2="39831" y2="93141"/>
                        <a14:foregroundMark x1="50593" y1="92539" x2="50593" y2="92539"/>
                        <a14:foregroundMark x1="53220" y1="88929" x2="53220" y2="88929"/>
                        <a14:foregroundMark x1="50847" y1="91937" x2="50847" y2="91937"/>
                        <a14:foregroundMark x1="58136" y1="93381" x2="58136" y2="93381"/>
                        <a14:foregroundMark x1="65339" y1="94344" x2="65339" y2="94344"/>
                        <a14:foregroundMark x1="62203" y1="97353" x2="62203" y2="97353"/>
                        <a14:foregroundMark x1="68220" y1="98556" x2="68220" y2="98556"/>
                        <a14:foregroundMark x1="36356" y1="30325" x2="36356" y2="30325"/>
                        <a14:foregroundMark x1="29831" y1="86402" x2="29831" y2="86402"/>
                        <a14:foregroundMark x1="30932" y1="89651" x2="30932" y2="89651"/>
                        <a14:foregroundMark x1="30085" y1="86282" x2="30085" y2="86282"/>
                        <a14:foregroundMark x1="29322" y1="84838" x2="29322" y2="85439"/>
                        <a14:foregroundMark x1="29576" y1="89290" x2="29576" y2="89290"/>
                        <a14:foregroundMark x1="30508" y1="89290" x2="30508" y2="89290"/>
                        <a14:foregroundMark x1="29576" y1="85921" x2="29576" y2="85921"/>
                        <a14:foregroundMark x1="29237" y1="88809" x2="29237" y2="88809"/>
                        <a14:foregroundMark x1="30339" y1="91336" x2="30339" y2="91336"/>
                        <a14:foregroundMark x1="61441" y1="84597" x2="61441" y2="84597"/>
                        <a14:backgroundMark x1="21525" y1="32852" x2="21525" y2="32852"/>
                        <a14:backgroundMark x1="24831" y1="28640" x2="24831" y2="28640"/>
                        <a14:backgroundMark x1="29915" y1="86282" x2="29915" y2="86282"/>
                        <a14:backgroundMark x1="29915" y1="88327" x2="29915" y2="88327"/>
                        <a14:backgroundMark x1="29915" y1="88929" x2="29915" y2="88929"/>
                        <a14:backgroundMark x1="29492" y1="84838" x2="29492" y2="84838"/>
                        <a14:backgroundMark x1="29322" y1="87966" x2="29322" y2="88809"/>
                        <a14:backgroundMark x1="29322" y1="91817" x2="29322" y2="91817"/>
                        <a14:backgroundMark x1="29322" y1="83995" x2="29322" y2="83995"/>
                        <a14:backgroundMark x1="29492" y1="88087" x2="29492" y2="88087"/>
                        <a14:backgroundMark x1="29492" y1="83755" x2="29746" y2="84717"/>
                        <a14:backgroundMark x1="30339" y1="86763" x2="30339" y2="86763"/>
                        <a14:backgroundMark x1="30678" y1="87966" x2="30678" y2="87966"/>
                        <a14:backgroundMark x1="61186" y1="85078" x2="61186" y2="85078"/>
                        <a14:backgroundMark x1="61186" y1="85078" x2="61186" y2="85078"/>
                        <a14:backgroundMark x1="61695" y1="80144" x2="61695" y2="80144"/>
                        <a14:backgroundMark x1="61949" y1="80505" x2="61949" y2="80505"/>
                        <a14:backgroundMark x1="62034" y1="82070" x2="62034" y2="82070"/>
                        <a14:backgroundMark x1="62203" y1="82551" x2="62203" y2="82551"/>
                        <a14:backgroundMark x1="61186" y1="84356" x2="61186" y2="84356"/>
                        <a14:backgroundMark x1="60254" y1="83153" x2="60254" y2="83153"/>
                        <a14:backgroundMark x1="61441" y1="80866" x2="61949" y2="81468"/>
                        <a14:backgroundMark x1="62034" y1="81468" x2="62288" y2="82551"/>
                        <a14:backgroundMark x1="61695" y1="84356" x2="61695" y2="84356"/>
                        <a14:backgroundMark x1="60339" y1="84597" x2="60339" y2="84597"/>
                        <a14:backgroundMark x1="59746" y1="83755" x2="59746" y2="83755"/>
                        <a14:backgroundMark x1="60847" y1="80987" x2="60847" y2="80987"/>
                        <a14:backgroundMark x1="64322" y1="74128" x2="64322" y2="74128"/>
                        <a14:backgroundMark x1="64322" y1="74128" x2="64322" y2="74128"/>
                      </a14:backgroundRemoval>
                    </a14:imgEffect>
                  </a14:imgLayer>
                </a14:imgProps>
              </a:ext>
              <a:ext uri="{28A0092B-C50C-407E-A947-70E740481C1C}">
                <a14:useLocalDpi xmlns:a14="http://schemas.microsoft.com/office/drawing/2010/main" val="0"/>
              </a:ext>
            </a:extLst>
          </a:blip>
          <a:srcRect l="21750" t="13840" r="27019"/>
          <a:stretch>
            <a:fillRect/>
          </a:stretch>
        </p:blipFill>
        <p:spPr bwMode="auto">
          <a:xfrm>
            <a:off x="231494" y="3148314"/>
            <a:ext cx="2760636" cy="32698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5249" y="1669252"/>
            <a:ext cx="2913926" cy="977265"/>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Vùng</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nghèo</a:t>
            </a:r>
            <a:endPar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a:p>
            <a:pPr marL="285750" indent="-285750" algn="just">
              <a:lnSpc>
                <a:spcPct val="120000"/>
              </a:lnSpc>
              <a:buFont typeface="Arial" panose="020B0604020202020204" pitchFamily="34" charset="0"/>
              <a:buChar char="•"/>
            </a:pP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Giàu</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tài</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nguyên</a:t>
            </a:r>
            <a:endParaRPr lang="vi-VN"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p:cNvSpPr txBox="1"/>
          <p:nvPr/>
        </p:nvSpPr>
        <p:spPr>
          <a:xfrm>
            <a:off x="4766358" y="1669252"/>
            <a:ext cx="2913926" cy="977265"/>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Phát</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triển</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hạ</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tầng</a:t>
            </a:r>
            <a:endPar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a:p>
            <a:pPr marL="285750" indent="-285750" algn="just">
              <a:lnSpc>
                <a:spcPct val="120000"/>
              </a:lnSpc>
              <a:buFont typeface="Arial" panose="020B0604020202020204" pitchFamily="34" charset="0"/>
              <a:buChar char="•"/>
            </a:pP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Đầu</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tư</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giáo</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dục</a:t>
            </a:r>
            <a:endParaRPr lang="vi-VN"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TextBox 8"/>
          <p:cNvSpPr txBox="1"/>
          <p:nvPr/>
        </p:nvSpPr>
        <p:spPr>
          <a:xfrm>
            <a:off x="8877300" y="1669252"/>
            <a:ext cx="2913926" cy="977265"/>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Thu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hút</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đầu</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tư</a:t>
            </a:r>
            <a:endPar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a:p>
            <a:pPr marL="285750" indent="-285750" algn="just">
              <a:lnSpc>
                <a:spcPct val="120000"/>
              </a:lnSpc>
              <a:buFont typeface="Arial" panose="020B0604020202020204" pitchFamily="34" charset="0"/>
              <a:buChar char="•"/>
            </a:pP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Phát</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222222"/>
                </a:solidFill>
                <a:latin typeface="Times New Roman" panose="02020603050405020304" pitchFamily="18" charset="0"/>
                <a:ea typeface="Roboto" panose="02000000000000000000" pitchFamily="2" charset="0"/>
                <a:cs typeface="Times New Roman" panose="02020603050405020304" pitchFamily="18" charset="0"/>
              </a:rPr>
              <a:t>triển</a:t>
            </a: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 CNCB</a:t>
            </a:r>
            <a:endParaRPr lang="vi-VN"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Arrow: Right 9"/>
          <p:cNvSpPr/>
          <p:nvPr/>
        </p:nvSpPr>
        <p:spPr>
          <a:xfrm>
            <a:off x="3877519" y="2048719"/>
            <a:ext cx="546905" cy="254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7931549" y="2037144"/>
            <a:ext cx="546905" cy="254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áp treo Fansipan dài bao nhiêu | Viet Fun 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39" y="2921080"/>
            <a:ext cx="5700606" cy="3421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23624" y="3273170"/>
            <a:ext cx="2218555" cy="2749550"/>
          </a:xfrm>
          <a:prstGeom prst="rect">
            <a:avLst/>
          </a:prstGeom>
          <a:solidFill>
            <a:schemeClr val="accent6">
              <a:lumMod val="20000"/>
              <a:lumOff val="80000"/>
            </a:schemeClr>
          </a:solidFill>
        </p:spPr>
        <p:txBody>
          <a:bodyPr wrap="square">
            <a:spAutoFit/>
          </a:bodyPr>
          <a:lstStyle/>
          <a:p>
            <a:pPr algn="just">
              <a:lnSpc>
                <a:spcPct val="120000"/>
              </a:lnSpc>
            </a:pP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Phát</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triển</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du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lịch</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ở Sapa –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Lào</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cai</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mang</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lại</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sự</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cải</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thiện</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lớn</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cho</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địa</a:t>
            </a:r>
            <a:r>
              <a:rPr lang="en-US"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i="0" dirty="0" err="1">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phương</a:t>
            </a:r>
            <a:endParaRPr lang="vi-VN" sz="2400" b="1"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KTS Hoàng Thúc Hào: Trường học vùng cao - Không quá khó, nhưng cần bản lĩnh  &amp;quot;vén khéo&amp;quot; của KTS - Tạp chí Kiến Trúc"/>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bwMode="auto">
          <a:xfrm>
            <a:off x="789214" y="457200"/>
            <a:ext cx="10613571" cy="594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40443" y="564094"/>
            <a:ext cx="6094070" cy="707886"/>
          </a:xfrm>
          <a:prstGeom prst="rect">
            <a:avLst/>
          </a:prstGeom>
          <a:noFill/>
        </p:spPr>
        <p:txBody>
          <a:bodyPr wrap="square">
            <a:spAutoFit/>
          </a:bodyPr>
          <a:lstStyle/>
          <a:p>
            <a:r>
              <a:rPr lang="vi-VN" sz="2000" b="1" i="0" dirty="0">
                <a:solidFill>
                  <a:schemeClr val="bg1"/>
                </a:solidFill>
                <a:effectLst/>
                <a:latin typeface="Helvetica" panose="020B0604020202020204" pitchFamily="34" charset="0"/>
              </a:rPr>
              <a:t>Trường Tiểu học Lũng Luông thuộc </a:t>
            </a:r>
            <a:endParaRPr lang="en-US" sz="2000" b="1" i="0" dirty="0">
              <a:solidFill>
                <a:schemeClr val="bg1"/>
              </a:solidFill>
              <a:effectLst/>
              <a:latin typeface="Helvetica" panose="020B0604020202020204" pitchFamily="34" charset="0"/>
            </a:endParaRPr>
          </a:p>
          <a:p>
            <a:r>
              <a:rPr lang="vi-VN" sz="2000" b="1" i="0" dirty="0">
                <a:solidFill>
                  <a:schemeClr val="bg1"/>
                </a:solidFill>
                <a:effectLst/>
                <a:latin typeface="Helvetica" panose="020B0604020202020204" pitchFamily="34" charset="0"/>
              </a:rPr>
              <a:t>xã Thượng Nung, huyện Võ Nhai</a:t>
            </a:r>
            <a:r>
              <a:rPr lang="en-US" sz="2000" b="1" i="0" dirty="0">
                <a:solidFill>
                  <a:schemeClr val="bg1"/>
                </a:solidFill>
                <a:effectLst/>
                <a:latin typeface="Helvetica" panose="020B0604020202020204" pitchFamily="34" charset="0"/>
              </a:rPr>
              <a:t>, </a:t>
            </a:r>
            <a:r>
              <a:rPr lang="en-US" sz="2000" b="1" i="0" dirty="0" err="1">
                <a:solidFill>
                  <a:schemeClr val="bg1"/>
                </a:solidFill>
                <a:effectLst/>
                <a:latin typeface="Helvetica" panose="020B0604020202020204" pitchFamily="34" charset="0"/>
              </a:rPr>
              <a:t>Thái</a:t>
            </a:r>
            <a:r>
              <a:rPr lang="en-US" sz="2000" b="1" i="0" dirty="0">
                <a:solidFill>
                  <a:schemeClr val="bg1"/>
                </a:solidFill>
                <a:effectLst/>
                <a:latin typeface="Helvetica" panose="020B0604020202020204" pitchFamily="34" charset="0"/>
              </a:rPr>
              <a:t> </a:t>
            </a:r>
            <a:r>
              <a:rPr lang="en-US" sz="2000" b="1" i="0" dirty="0" err="1">
                <a:solidFill>
                  <a:schemeClr val="bg1"/>
                </a:solidFill>
                <a:effectLst/>
                <a:latin typeface="Helvetica" panose="020B0604020202020204" pitchFamily="34" charset="0"/>
              </a:rPr>
              <a:t>Nguyên</a:t>
            </a:r>
            <a:endParaRPr lang="en-US" sz="20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Mộc Châu mùa mận chín - Tháng mấy mận chín? Hái mận ở đâu? - Du Lịch Chất"/>
          <p:cNvPicPr>
            <a:picLocks noChangeAspect="1" noChangeArrowheads="1"/>
          </p:cNvPicPr>
          <p:nvPr/>
        </p:nvPicPr>
        <p:blipFill rotWithShape="1">
          <a:blip r:embed="rId1">
            <a:extLst>
              <a:ext uri="{28A0092B-C50C-407E-A947-70E740481C1C}">
                <a14:useLocalDpi xmlns:a14="http://schemas.microsoft.com/office/drawing/2010/main" val="0"/>
              </a:ext>
            </a:extLst>
          </a:blip>
          <a:srcRect t="13307" r="-3" b="27966"/>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3 loại Trà Tân Cương Thái Nguyên ngon nhất - Nên thử ít nhất một lần!"/>
          <p:cNvPicPr>
            <a:picLocks noChangeAspect="1" noChangeArrowheads="1"/>
          </p:cNvPicPr>
          <p:nvPr/>
        </p:nvPicPr>
        <p:blipFill rotWithShape="1">
          <a:blip r:embed="rId2">
            <a:extLst>
              <a:ext uri="{28A0092B-C50C-407E-A947-70E740481C1C}">
                <a14:useLocalDpi xmlns:a14="http://schemas.microsoft.com/office/drawing/2010/main" val="0"/>
              </a:ext>
            </a:extLst>
          </a:blip>
          <a:srcRect t="4874"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11272" name="Picture 8" descr="Chỉ đường đi vườn hồng Đà Lạt? giá vé và review vườn hồng Đà Lạt -  Moccasinbendpark"/>
          <p:cNvPicPr>
            <a:picLocks noChangeAspect="1" noChangeArrowheads="1"/>
          </p:cNvPicPr>
          <p:nvPr/>
        </p:nvPicPr>
        <p:blipFill rotWithShape="1">
          <a:blip r:embed="rId3">
            <a:extLst>
              <a:ext uri="{28A0092B-C50C-407E-A947-70E740481C1C}">
                <a14:useLocalDpi xmlns:a14="http://schemas.microsoft.com/office/drawing/2010/main" val="0"/>
              </a:ext>
            </a:extLst>
          </a:blip>
          <a:srcRect r="-1" b="38184"/>
          <a:stretch>
            <a:fillRect/>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Đi khắp Hà Giang – Đi đâu, ăn gì, chơi gì?"/>
          <p:cNvPicPr>
            <a:picLocks noChangeAspect="1" noChangeArrowheads="1"/>
          </p:cNvPicPr>
          <p:nvPr/>
        </p:nvPicPr>
        <p:blipFill rotWithShape="1">
          <a:blip r:embed="rId4">
            <a:extLst>
              <a:ext uri="{28A0092B-C50C-407E-A947-70E740481C1C}">
                <a14:useLocalDpi xmlns:a14="http://schemas.microsoft.com/office/drawing/2010/main" val="0"/>
              </a:ext>
            </a:extLst>
          </a:blip>
          <a:srcRect r="5964" b="-2"/>
          <a:stretch>
            <a:fillRect/>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38" y="262384"/>
            <a:ext cx="4658474" cy="952240"/>
          </a:xfrm>
        </p:spPr>
        <p:txBody>
          <a:bodyPr>
            <a:normAutofit fontScale="90000"/>
          </a:bodyPr>
          <a:lstStyle/>
          <a:p>
            <a:pPr algn="ctr"/>
            <a:r>
              <a:rPr lang="en-US" b="1" dirty="0">
                <a:solidFill>
                  <a:srgbClr val="002060"/>
                </a:solidFill>
                <a:latin typeface="Times New Roman" panose="02020603050405020304" pitchFamily="18" charset="0"/>
                <a:cs typeface="Times New Roman" panose="02020603050405020304" pitchFamily="18" charset="0"/>
              </a:rPr>
              <a:t>THỬ TÀI CỦA EM</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 name="Frame 3"/>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86138" y="1061534"/>
            <a:ext cx="4658474" cy="2390140"/>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Trong</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2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phút</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Viết</a:t>
            </a:r>
            <a:r>
              <a:rPr lang="en-US" sz="2600" b="1" dirty="0">
                <a:latin typeface="Times New Roman" panose="02020603050405020304" pitchFamily="18" charset="0"/>
                <a:ea typeface="Roboto" panose="02000000000000000000" pitchFamily="2" charset="0"/>
                <a:cs typeface="Times New Roman" panose="02020603050405020304" pitchFamily="18" charset="0"/>
              </a:rPr>
              <a:t> ra 3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điều</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em</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đã</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biết</a:t>
            </a:r>
            <a:endParaRPr lang="en-US" sz="2600" b="1" dirty="0">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+ 1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điều</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em</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muốn</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biết</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600" b="1" dirty="0" err="1">
                <a:latin typeface="Times New Roman" panose="02020603050405020304" pitchFamily="18" charset="0"/>
                <a:ea typeface="Roboto" panose="02000000000000000000" pitchFamily="2" charset="0"/>
                <a:cs typeface="Times New Roman" panose="02020603050405020304" pitchFamily="18" charset="0"/>
              </a:rPr>
              <a:t>Về</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chủ</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đề</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tộc</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Việt</a:t>
            </a:r>
            <a:r>
              <a:rPr lang="en-US" sz="2600" b="1" dirty="0">
                <a:latin typeface="Times New Roman" panose="02020603050405020304" pitchFamily="18" charset="0"/>
                <a:ea typeface="Roboto" panose="02000000000000000000" pitchFamily="2" charset="0"/>
                <a:cs typeface="Times New Roman" panose="02020603050405020304" pitchFamily="18" charset="0"/>
              </a:rPr>
              <a:t> Nam, chia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sẻ</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với</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cả</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lớp</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Rectangle: Rounded Corners 2"/>
          <p:cNvSpPr/>
          <p:nvPr/>
        </p:nvSpPr>
        <p:spPr>
          <a:xfrm>
            <a:off x="386138" y="3524250"/>
            <a:ext cx="2205726" cy="14333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FF00"/>
                </a:solidFill>
                <a:latin typeface="Times New Roman" panose="02020603050405020304" pitchFamily="18" charset="0"/>
                <a:cs typeface="Times New Roman" panose="02020603050405020304" pitchFamily="18" charset="0"/>
              </a:rPr>
              <a:t>54</a:t>
            </a:r>
            <a:endParaRPr lang="en-US" sz="8800" b="1" dirty="0">
              <a:solidFill>
                <a:srgbClr val="FFFF00"/>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86138" y="5114242"/>
            <a:ext cx="4766630" cy="14333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FF00"/>
                </a:solidFill>
                <a:latin typeface="Times New Roman" panose="02020603050405020304" pitchFamily="18" charset="0"/>
                <a:cs typeface="Times New Roman" panose="02020603050405020304" pitchFamily="18" charset="0"/>
              </a:rPr>
              <a:t>Kinh</a:t>
            </a:r>
            <a:r>
              <a:rPr lang="en-US" sz="8800" b="1" dirty="0">
                <a:solidFill>
                  <a:srgbClr val="FFFF00"/>
                </a:solidFill>
                <a:latin typeface="Times New Roman" panose="02020603050405020304" pitchFamily="18" charset="0"/>
                <a:cs typeface="Times New Roman" panose="02020603050405020304" pitchFamily="18" charset="0"/>
              </a:rPr>
              <a:t> </a:t>
            </a:r>
            <a:r>
              <a:rPr lang="en-US" sz="8800" b="1" dirty="0" err="1">
                <a:solidFill>
                  <a:srgbClr val="FFFF00"/>
                </a:solidFill>
                <a:latin typeface="Times New Roman" panose="02020603050405020304" pitchFamily="18" charset="0"/>
                <a:cs typeface="Times New Roman" panose="02020603050405020304" pitchFamily="18" charset="0"/>
              </a:rPr>
              <a:t>tế</a:t>
            </a:r>
            <a:endParaRPr lang="en-US" sz="8800" b="1" dirty="0">
              <a:solidFill>
                <a:srgbClr val="FFFF00"/>
              </a:solidFill>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2715375" y="3530429"/>
            <a:ext cx="2329237" cy="14333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Văn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hóa</a:t>
            </a:r>
            <a:endParaRPr lang="en-US" sz="4800" b="1" dirty="0">
              <a:solidFill>
                <a:srgbClr val="FFFF00"/>
              </a:solidFill>
              <a:latin typeface="Times New Roman" panose="02020603050405020304" pitchFamily="18" charset="0"/>
              <a:cs typeface="Times New Roman" panose="02020603050405020304" pitchFamily="18" charset="0"/>
            </a:endParaRPr>
          </a:p>
        </p:txBody>
      </p:sp>
      <p:pic>
        <p:nvPicPr>
          <p:cNvPr id="4104" name="Picture 8" descr="Cộng đồng 54 DÂN TỘC Việt Nam - Phần 2 - THÁNH ĐỊA VIỆT NAM HỌC SỐ HÓA"/>
          <p:cNvPicPr>
            <a:picLocks noChangeAspect="1" noChangeArrowheads="1"/>
          </p:cNvPicPr>
          <p:nvPr/>
        </p:nvPicPr>
        <p:blipFill rotWithShape="1">
          <a:blip r:embed="rId1">
            <a:extLst>
              <a:ext uri="{28A0092B-C50C-407E-A947-70E740481C1C}">
                <a14:useLocalDpi xmlns:a14="http://schemas.microsoft.com/office/drawing/2010/main" val="0"/>
              </a:ext>
            </a:extLst>
          </a:blip>
          <a:srcRect t="8837"/>
          <a:stretch>
            <a:fillRect/>
          </a:stretch>
        </p:blipFill>
        <p:spPr bwMode="auto">
          <a:xfrm>
            <a:off x="5174151" y="2693405"/>
            <a:ext cx="6758608" cy="36968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p:cNvSpPr/>
          <p:nvPr/>
        </p:nvSpPr>
        <p:spPr>
          <a:xfrm>
            <a:off x="5301049" y="361302"/>
            <a:ext cx="6504813" cy="10099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tx1"/>
                </a:solidFill>
                <a:latin typeface="Times New Roman" panose="02020603050405020304" pitchFamily="18" charset="0"/>
                <a:cs typeface="Times New Roman" panose="02020603050405020304" pitchFamily="18" charset="0"/>
              </a:rPr>
              <a:t>Trí</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nhớ</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siêu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đẳng</a:t>
            </a: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405822" y="1566319"/>
            <a:ext cx="3871527" cy="1010920"/>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Nghiên</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cứu</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Atlat</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2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phút</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và</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thi</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kể</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tên</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các</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tộc</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6" name="2 Minute Timer (Nho)">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638560" y="1566319"/>
            <a:ext cx="1745201" cy="980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04"/>
                                        </p:tgtEl>
                                        <p:attrNameLst>
                                          <p:attrName>style.visibility</p:attrName>
                                        </p:attrNameLst>
                                      </p:cBhvr>
                                      <p:to>
                                        <p:strVal val="visible"/>
                                      </p:to>
                                    </p:set>
                                    <p:animEffect transition="in" filter="fade">
                                      <p:cBhvr>
                                        <p:cTn id="47" dur="1000"/>
                                        <p:tgtEl>
                                          <p:spTgt spid="4104"/>
                                        </p:tgtEl>
                                      </p:cBhvr>
                                    </p:animEffect>
                                    <p:anim calcmode="lin" valueType="num">
                                      <p:cBhvr>
                                        <p:cTn id="48" dur="1000" fill="hold"/>
                                        <p:tgtEl>
                                          <p:spTgt spid="4104"/>
                                        </p:tgtEl>
                                        <p:attrNameLst>
                                          <p:attrName>ppt_x</p:attrName>
                                        </p:attrNameLst>
                                      </p:cBhvr>
                                      <p:tavLst>
                                        <p:tav tm="0">
                                          <p:val>
                                            <p:strVal val="#ppt_x"/>
                                          </p:val>
                                        </p:tav>
                                        <p:tav tm="100000">
                                          <p:val>
                                            <p:strVal val="#ppt_x"/>
                                          </p:val>
                                        </p:tav>
                                      </p:tavLst>
                                    </p:anim>
                                    <p:anim calcmode="lin" valueType="num">
                                      <p:cBhvr>
                                        <p:cTn id="49"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6"/>
                </p:tgtEl>
              </p:cMediaNode>
            </p:video>
          </p:childTnLst>
        </p:cTn>
      </p:par>
    </p:tnLst>
    <p:bldLst>
      <p:bldP spid="2" grpId="0"/>
      <p:bldP spid="5" grpId="0" bldLvl="0" animBg="1"/>
      <p:bldP spid="3" grpId="0" animBg="1"/>
      <p:bldP spid="9" grpId="0" animBg="1"/>
      <p:bldP spid="10" grpId="0" animBg="1"/>
      <p:bldP spid="12" grpId="0" animBg="1"/>
      <p:bldP spid="1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Graphical user interface, text, email&#10;&#10;Description automatically generated"/>
          <p:cNvPicPr>
            <a:picLocks noChangeAspect="1"/>
          </p:cNvPicPr>
          <p:nvPr/>
        </p:nvPicPr>
        <p:blipFill>
          <a:blip r:embed="rId1"/>
          <a:stretch>
            <a:fillRect/>
          </a:stretch>
        </p:blipFill>
        <p:spPr>
          <a:xfrm>
            <a:off x="388837" y="365125"/>
            <a:ext cx="11395462" cy="5491665"/>
          </a:xfrm>
          <a:prstGeom prst="rect">
            <a:avLst/>
          </a:prstGeom>
        </p:spPr>
      </p:pic>
      <p:sp>
        <p:nvSpPr>
          <p:cNvPr id="8" name="Frame 7"/>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Text&#10;&#10;Description automatically generated"/>
          <p:cNvPicPr>
            <a:picLocks noChangeAspect="1"/>
          </p:cNvPicPr>
          <p:nvPr/>
        </p:nvPicPr>
        <p:blipFill>
          <a:blip r:embed="rId1"/>
          <a:stretch>
            <a:fillRect/>
          </a:stretch>
        </p:blipFill>
        <p:spPr>
          <a:xfrm>
            <a:off x="733003" y="266579"/>
            <a:ext cx="10620797" cy="2343150"/>
          </a:xfrm>
          <a:prstGeom prst="rect">
            <a:avLst/>
          </a:prstGeom>
        </p:spPr>
      </p:pic>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23" r="14134"/>
          <a:stretch>
            <a:fillRect/>
          </a:stretch>
        </p:blipFill>
        <p:spPr bwMode="auto">
          <a:xfrm>
            <a:off x="6458672" y="2280104"/>
            <a:ext cx="4791920" cy="4212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3003" y="2708275"/>
            <a:ext cx="5209029" cy="3693319"/>
          </a:xfrm>
          <a:prstGeom prst="rect">
            <a:avLst/>
          </a:prstGeom>
          <a:noFill/>
        </p:spPr>
        <p:txBody>
          <a:bodyPr wrap="square">
            <a:spAutoFit/>
          </a:bodyPr>
          <a:lstStyle/>
          <a:p>
            <a:pPr algn="just"/>
            <a:r>
              <a:rPr lang="vi-VN" b="0" i="0" dirty="0">
                <a:solidFill>
                  <a:srgbClr val="3C3C3C"/>
                </a:solidFill>
                <a:effectLst/>
                <a:latin typeface="Times New Roman" panose="02020603050405020304" pitchFamily="18" charset="0"/>
              </a:rPr>
              <a:t>Sau nhiều đêm suy nghĩ, chị Sú bàn với chồng mạnh dạn vay 50 triệu đồng của Ngân hàng Chính sách xã hội huyện để đầu tư mua máy xay xát, mở cửa hàng bán tạp hóa phục vụ nhu cầu người dân trong vùng.</a:t>
            </a:r>
            <a:endParaRPr lang="vi-VN" b="0" i="0" dirty="0">
              <a:solidFill>
                <a:srgbClr val="3C3C3C"/>
              </a:solidFill>
              <a:effectLst/>
              <a:latin typeface="Times New Roman" panose="02020603050405020304" pitchFamily="18" charset="0"/>
            </a:endParaRPr>
          </a:p>
          <a:p>
            <a:pPr algn="just"/>
            <a:r>
              <a:rPr lang="vi-VN" b="0" i="0" dirty="0">
                <a:solidFill>
                  <a:srgbClr val="3C3C3C"/>
                </a:solidFill>
                <a:effectLst/>
                <a:latin typeface="Times New Roman" panose="02020603050405020304" pitchFamily="18" charset="0"/>
              </a:rPr>
              <a:t>Từ cuối năm 2015, gia đình chị Sú làm thêm công việc mới. Chồng chị là anh Sùng A Chư đảm nhiệm việc chạy máy xát phục vụ xát ngô, thóc cho người dân bản Tỉnh B và các bản lân cận; còn chị Sú bán hàng và chăn nuôi thêm đàn lợn.</a:t>
            </a:r>
            <a:endParaRPr lang="vi-VN" b="0" i="0" dirty="0">
              <a:solidFill>
                <a:srgbClr val="3C3C3C"/>
              </a:solidFill>
              <a:effectLst/>
              <a:latin typeface="Times New Roman" panose="02020603050405020304" pitchFamily="18" charset="0"/>
            </a:endParaRPr>
          </a:p>
          <a:p>
            <a:pPr algn="just"/>
            <a:r>
              <a:rPr lang="vi-VN" b="0" i="0" dirty="0">
                <a:solidFill>
                  <a:srgbClr val="3C3C3C"/>
                </a:solidFill>
                <a:effectLst/>
                <a:latin typeface="Times New Roman" panose="02020603050405020304" pitchFamily="18" charset="0"/>
              </a:rPr>
              <a:t>Với tinh thần lao động chăm chỉ, cần cù, gia đình chị trả hết gốc vay ngân hàng và có tiền đầu tư mở rộng chăn nuôi lợn. Nhờ đó, chỉ sau 5 năm, kinh tế gia đình chị Sú đã có bước cải thiện rõ rệt.</a:t>
            </a:r>
            <a:endParaRPr lang="vi-VN" b="0" i="0" dirty="0">
              <a:solidFill>
                <a:srgbClr val="3C3C3C"/>
              </a:solidFill>
              <a:effectLst/>
              <a:latin typeface="Times New Roman" panose="02020603050405020304" pitchFamily="18" charset="0"/>
            </a:endParaRPr>
          </a:p>
        </p:txBody>
      </p:sp>
      <p:sp>
        <p:nvSpPr>
          <p:cNvPr id="9" name="Frame 8"/>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465397" y="1239764"/>
            <a:ext cx="3201365" cy="4688840"/>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 typeface="Wingdings" panose="05000000000000000000" pitchFamily="2" charset="2"/>
              <a:buChar char="ü"/>
            </a:pP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Trong</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2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phút</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 typeface="Wingdings" panose="05000000000000000000" pitchFamily="2" charset="2"/>
              <a:buChar char="ü"/>
            </a:pPr>
            <a:r>
              <a:rPr lang="en-US" sz="2600" b="1" dirty="0" err="1">
                <a:latin typeface="Times New Roman" panose="02020603050405020304" pitchFamily="18" charset="0"/>
                <a:ea typeface="Roboto" panose="02000000000000000000" pitchFamily="2" charset="0"/>
                <a:cs typeface="Times New Roman" panose="02020603050405020304" pitchFamily="18" charset="0"/>
              </a:rPr>
              <a:t>Viết</a:t>
            </a:r>
            <a:r>
              <a:rPr lang="en-US" sz="2600" b="1" dirty="0">
                <a:latin typeface="Times New Roman" panose="02020603050405020304" pitchFamily="18" charset="0"/>
                <a:ea typeface="Roboto" panose="02000000000000000000" pitchFamily="2" charset="0"/>
                <a:cs typeface="Times New Roman" panose="02020603050405020304" pitchFamily="18" charset="0"/>
              </a:rPr>
              <a:t> ra 3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điều</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em</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nhớ</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nhất</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về</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nội</a:t>
            </a:r>
            <a:r>
              <a:rPr lang="en-US" sz="2600" b="1" dirty="0">
                <a:latin typeface="Times New Roman" panose="02020603050405020304" pitchFamily="18" charset="0"/>
                <a:ea typeface="Roboto" panose="02000000000000000000" pitchFamily="2" charset="0"/>
                <a:cs typeface="Times New Roman" panose="02020603050405020304" pitchFamily="18" charset="0"/>
              </a:rPr>
              <a:t> dung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học</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tập</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ngày</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hôm</a:t>
            </a:r>
            <a:r>
              <a:rPr lang="en-US" sz="2600" b="1" dirty="0">
                <a:latin typeface="Times New Roman" panose="02020603050405020304" pitchFamily="18" charset="0"/>
                <a:ea typeface="Roboto" panose="02000000000000000000" pitchFamily="2" charset="0"/>
                <a:cs typeface="Times New Roman" panose="02020603050405020304" pitchFamily="18" charset="0"/>
              </a:rPr>
              <a:t> nay</a:t>
            </a:r>
            <a:endParaRPr lang="en-US" sz="2600" b="1" dirty="0">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 typeface="Wingdings" panose="05000000000000000000" pitchFamily="2" charset="2"/>
              <a:buChar char="ü"/>
            </a:pPr>
            <a:r>
              <a:rPr lang="en-US" sz="2600" b="1" dirty="0">
                <a:latin typeface="Times New Roman" panose="02020603050405020304" pitchFamily="18" charset="0"/>
                <a:ea typeface="Roboto" panose="02000000000000000000" pitchFamily="2" charset="0"/>
                <a:cs typeface="Times New Roman" panose="02020603050405020304" pitchFamily="18" charset="0"/>
              </a:rPr>
              <a:t>Ở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địa</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phương</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em</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những</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tộc</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nào</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Nêu</a:t>
            </a:r>
            <a:r>
              <a:rPr lang="en-US" sz="2600" b="1" dirty="0">
                <a:latin typeface="Times New Roman" panose="02020603050405020304" pitchFamily="18" charset="0"/>
                <a:ea typeface="Roboto" panose="02000000000000000000" pitchFamily="2" charset="0"/>
                <a:cs typeface="Times New Roman" panose="02020603050405020304" pitchFamily="18" charset="0"/>
              </a:rPr>
              <a:t> 2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điều</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em</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được</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biết</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về</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tộc</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đó</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18434" name="Picture 2" descr="VNPHOTO.net Foru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77518" y="496192"/>
            <a:ext cx="7939919" cy="58656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p:nvPr/>
        </p:nvSpPr>
        <p:spPr>
          <a:xfrm>
            <a:off x="254643" y="246973"/>
            <a:ext cx="3622875" cy="1223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Times New Roman" panose="02020603050405020304" pitchFamily="18" charset="0"/>
                <a:cs typeface="Times New Roman" panose="02020603050405020304" pitchFamily="18" charset="0"/>
              </a:rPr>
              <a:t>TÔI CHIA SẺ</a:t>
            </a:r>
            <a:endParaRPr lang="en-US"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719" y="925704"/>
            <a:ext cx="4067504" cy="6530975"/>
          </a:xfrm>
          <a:prstGeom prst="rect">
            <a:avLst/>
          </a:prstGeom>
          <a:noFill/>
        </p:spPr>
        <p:txBody>
          <a:bodyPr wrap="square">
            <a:spAutoFit/>
          </a:bodyPr>
          <a:lstStyle/>
          <a:p>
            <a:pPr marL="0" marR="0" indent="0" algn="just">
              <a:lnSpc>
                <a:spcPct val="112000"/>
              </a:lnSpc>
              <a:spcBef>
                <a:spcPts val="0"/>
              </a:spcBef>
              <a:spcAft>
                <a:spcPts val="0"/>
              </a:spcAft>
            </a:pPr>
            <a:r>
              <a:rPr lang="en-US" sz="340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HS </a:t>
            </a:r>
            <a:r>
              <a:rPr lang="en-US" sz="340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tự</a:t>
            </a:r>
            <a:r>
              <a:rPr lang="en-US" sz="340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chọn</a:t>
            </a:r>
            <a:r>
              <a:rPr lang="en-US" sz="340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1 </a:t>
            </a:r>
            <a:r>
              <a:rPr lang="en-US" sz="340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trong</a:t>
            </a:r>
            <a:r>
              <a:rPr lang="en-US" sz="340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2 </a:t>
            </a:r>
            <a:r>
              <a:rPr lang="en-US" sz="340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yêu</a:t>
            </a:r>
            <a:r>
              <a:rPr lang="en-US" sz="340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cầu</a:t>
            </a:r>
            <a:r>
              <a:rPr lang="en-US" sz="340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sau</a:t>
            </a:r>
            <a:endParaRPr lang="en-US" sz="34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marR="0" indent="0" algn="just">
              <a:lnSpc>
                <a:spcPct val="112000"/>
              </a:lnSpc>
              <a:spcBef>
                <a:spcPts val="0"/>
              </a:spcBef>
              <a:spcAft>
                <a:spcPts val="0"/>
              </a:spcAft>
            </a:pPr>
            <a:r>
              <a:rPr lang="en-US" sz="3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em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nhằm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riển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kinh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bào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thiểu</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số</a:t>
            </a:r>
            <a:endParaRPr lang="en-US" sz="3400" dirty="0">
              <a:effectLst/>
              <a:latin typeface="Times New Roman" panose="02020603050405020304" pitchFamily="18" charset="0"/>
              <a:ea typeface="Tahoma" panose="020B0604030504040204" pitchFamily="34" charset="0"/>
              <a:cs typeface="Times New Roman" panose="02020603050405020304" pitchFamily="18" charset="0"/>
            </a:endParaRPr>
          </a:p>
          <a:p>
            <a:pPr marL="0" marR="0" indent="0" algn="just">
              <a:lnSpc>
                <a:spcPct val="112000"/>
              </a:lnSpc>
              <a:spcBef>
                <a:spcPts val="0"/>
              </a:spcBef>
              <a:spcAft>
                <a:spcPts val="0"/>
              </a:spcAft>
            </a:pP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Làm</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1 </a:t>
            </a:r>
            <a:r>
              <a:rPr lang="en-US" sz="34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fotobook</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10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trang</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4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ảnh</a:t>
            </a:r>
            <a:r>
              <a:rPr lang="en-US" sz="34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về</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1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dân</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tộc</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yêu</a:t>
            </a:r>
            <a:r>
              <a:rPr lang="en-US" sz="3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thích</a:t>
            </a:r>
            <a:endParaRPr lang="en-US" sz="340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Frame 5"/>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458595" y="189230"/>
            <a:ext cx="9840595" cy="983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TÔI TÀI GIỎI – BẠN CŨNG THẾ</a:t>
            </a:r>
            <a:endParaRPr lang="en-US" sz="4800"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8" name="Content Placeholder 3"/>
          <p:cNvGraphicFramePr>
            <a:graphicFrameLocks noGrp="1"/>
          </p:cNvGraphicFramePr>
          <p:nvPr>
            <p:ph idx="1"/>
          </p:nvPr>
        </p:nvGraphicFramePr>
        <p:xfrm>
          <a:off x="4929354" y="1279163"/>
          <a:ext cx="6831965" cy="5295265"/>
        </p:xfrm>
        <a:graphic>
          <a:graphicData uri="http://schemas.openxmlformats.org/drawingml/2006/table">
            <a:tbl>
              <a:tblPr firstRow="1" firstCol="1" bandRow="1"/>
              <a:tblGrid>
                <a:gridCol w="1813358"/>
                <a:gridCol w="2506391"/>
                <a:gridCol w="2511973"/>
              </a:tblGrid>
              <a:tr h="581025">
                <a:tc>
                  <a:txBody>
                    <a:bodyPr/>
                    <a:lstStyle/>
                    <a:p>
                      <a:pPr marL="0" marR="0" indent="0" algn="ctr" fontAlgn="t">
                        <a:lnSpc>
                          <a:spcPct val="115000"/>
                        </a:lnSpc>
                        <a:spcBef>
                          <a:spcPts val="0"/>
                        </a:spcBef>
                        <a:spcAft>
                          <a:spcPts val="0"/>
                        </a:spcAft>
                      </a:pPr>
                      <a:r>
                        <a:rPr lang="en-US" sz="2400" b="1" i="0" u="none" strike="noStrike" dirty="0" err="1">
                          <a:effectLst/>
                          <a:latin typeface="Times New Roman" panose="02020603050405020304" pitchFamily="18" charset="0"/>
                          <a:ea typeface="Tahoma" panose="020B0604030504040204" pitchFamily="34" charset="0"/>
                          <a:cs typeface="Times New Roman" panose="02020603050405020304" pitchFamily="18" charset="0"/>
                        </a:rPr>
                        <a:t>Tiêu</a:t>
                      </a:r>
                      <a:r>
                        <a:rPr lang="en-US" sz="2400" b="1" i="0" u="none" strike="noStrike"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i="0" u="none" strike="noStrike" dirty="0" err="1">
                          <a:effectLst/>
                          <a:latin typeface="Times New Roman" panose="02020603050405020304" pitchFamily="18" charset="0"/>
                          <a:ea typeface="Tahoma" panose="020B0604030504040204" pitchFamily="34" charset="0"/>
                          <a:cs typeface="Times New Roman" panose="02020603050405020304" pitchFamily="18" charset="0"/>
                        </a:rPr>
                        <a:t>chí</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1</a:t>
                      </a:r>
                      <a:endPar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2</a:t>
                      </a:r>
                      <a:endPar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909093">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Nội</a:t>
                      </a: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dung</a:t>
                      </a:r>
                      <a:endPar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marR="0" indent="0" algn="ctr" fontAlgn="t">
                        <a:lnSpc>
                          <a:spcPct val="115000"/>
                        </a:lnSpc>
                        <a:spcBef>
                          <a:spcPts val="0"/>
                        </a:spcBef>
                        <a:spcAft>
                          <a:spcPts val="0"/>
                        </a:spcAft>
                      </a:pP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ảnh</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Đáp</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ứng</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yêu</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cầu</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cơ</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bản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về</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nội</a:t>
                      </a:r>
                      <a:r>
                        <a:rPr lang="en-US" sz="2400" b="0" i="0" u="none" strike="noStrike" dirty="0">
                          <a:effectLst/>
                          <a:latin typeface="Times New Roman" panose="02020603050405020304" pitchFamily="18" charset="0"/>
                          <a:cs typeface="Times New Roman" panose="02020603050405020304" pitchFamily="18" charset="0"/>
                        </a:rPr>
                        <a:t> dung</a:t>
                      </a:r>
                      <a:endParaRPr lang="en-US" sz="2400" b="0" i="0" u="none" strike="noStrike" dirty="0">
                        <a:effectLst/>
                        <a:latin typeface="Times New Roman" panose="02020603050405020304" pitchFamily="18" charset="0"/>
                        <a:cs typeface="Times New Roman" panose="02020603050405020304" pitchFamily="18" charset="0"/>
                      </a:endParaRPr>
                    </a:p>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Hình</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ảnh</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có</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chọn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lọc</a:t>
                      </a:r>
                      <a:r>
                        <a:rPr lang="en-US" sz="2400" b="0" i="0" u="none" strike="noStrike" dirty="0">
                          <a:effectLst/>
                          <a:latin typeface="Times New Roman" panose="02020603050405020304" pitchFamily="18" charset="0"/>
                          <a:cs typeface="Times New Roman" panose="02020603050405020304" pitchFamily="18" charset="0"/>
                        </a:rPr>
                        <a:t>/</a:t>
                      </a:r>
                      <a:r>
                        <a:rPr lang="en-US" sz="2400" b="0" i="0" u="none" strike="noStrike" dirty="0" err="1">
                          <a:effectLst/>
                          <a:latin typeface="Times New Roman" panose="02020603050405020304" pitchFamily="18" charset="0"/>
                          <a:cs typeface="Times New Roman" panose="02020603050405020304" pitchFamily="18" charset="0"/>
                        </a:rPr>
                        <a:t>giải</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pháp</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có</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thể</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khả</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thi</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Nội</a:t>
                      </a:r>
                      <a:r>
                        <a:rPr lang="en-US" sz="2400" b="0" i="0" u="none" strike="noStrike" dirty="0">
                          <a:effectLst/>
                          <a:latin typeface="Times New Roman" panose="02020603050405020304" pitchFamily="18" charset="0"/>
                          <a:cs typeface="Times New Roman" panose="02020603050405020304" pitchFamily="18" charset="0"/>
                        </a:rPr>
                        <a:t> dung </a:t>
                      </a:r>
                      <a:r>
                        <a:rPr lang="en-US" sz="2400" b="0" i="0" u="none" strike="noStrike" dirty="0" err="1">
                          <a:effectLst/>
                          <a:latin typeface="Times New Roman" panose="02020603050405020304" pitchFamily="18" charset="0"/>
                          <a:cs typeface="Times New Roman" panose="02020603050405020304" pitchFamily="18" charset="0"/>
                        </a:rPr>
                        <a:t>ngắn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gọn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sinh</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động</a:t>
                      </a:r>
                      <a:endParaRPr lang="en-US" sz="2400" b="0" i="0" u="none" strike="noStrike" dirty="0">
                        <a:effectLst/>
                        <a:latin typeface="Times New Roman" panose="02020603050405020304" pitchFamily="18" charset="0"/>
                        <a:cs typeface="Times New Roman" panose="02020603050405020304" pitchFamily="18" charset="0"/>
                      </a:endParaRPr>
                    </a:p>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Hình</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ảnh</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hấp</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dẫn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trọng</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tâm</a:t>
                      </a:r>
                      <a:r>
                        <a:rPr lang="en-US" sz="2400" b="0" i="0" u="none" strike="noStrike" dirty="0">
                          <a:effectLst/>
                          <a:latin typeface="Times New Roman" panose="02020603050405020304" pitchFamily="18" charset="0"/>
                          <a:cs typeface="Times New Roman" panose="02020603050405020304" pitchFamily="18" charset="0"/>
                        </a:rPr>
                        <a:t>/</a:t>
                      </a:r>
                      <a:r>
                        <a:rPr lang="en-US" sz="2400" b="0" i="0" u="none" strike="noStrike" dirty="0" err="1">
                          <a:effectLst/>
                          <a:latin typeface="Times New Roman" panose="02020603050405020304" pitchFamily="18" charset="0"/>
                          <a:cs typeface="Times New Roman" panose="02020603050405020304" pitchFamily="18" charset="0"/>
                        </a:rPr>
                        <a:t>giải</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pháp</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khả</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thi</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có</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minh</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chứng</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093">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Thẩm</a:t>
                      </a: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mỹ</a:t>
                      </a: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bố</a:t>
                      </a:r>
                      <a:r>
                        <a:rPr lang="en-US" sz="2400" b="1"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cục</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Chưa</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cân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đối</a:t>
                      </a:r>
                      <a:endParaRPr lang="en-US" sz="2400" b="0" i="0" u="none" strike="noStrike" dirty="0">
                        <a:effectLst/>
                        <a:latin typeface="Times New Roman" panose="02020603050405020304" pitchFamily="18" charset="0"/>
                        <a:cs typeface="Times New Roman" panose="02020603050405020304" pitchFamily="18" charset="0"/>
                      </a:endParaRPr>
                    </a:p>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Còn</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sơ</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sài</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r>
                        <a:rPr lang="en-US" sz="2400" b="0" i="0" u="none" strike="noStrike" dirty="0" err="1">
                          <a:effectLst/>
                          <a:latin typeface="Times New Roman" panose="02020603050405020304" pitchFamily="18" charset="0"/>
                          <a:cs typeface="Times New Roman" panose="02020603050405020304" pitchFamily="18" charset="0"/>
                        </a:rPr>
                        <a:t>Sắc</a:t>
                      </a:r>
                      <a:r>
                        <a:rPr lang="en-US" sz="2400" b="0" i="0" u="none" strike="noStrike" dirty="0">
                          <a:effectLst/>
                          <a:latin typeface="Times New Roman" panose="02020603050405020304" pitchFamily="18" charset="0"/>
                          <a:cs typeface="Times New Roman" panose="02020603050405020304" pitchFamily="18" charset="0"/>
                        </a:rPr>
                        <a:t> </a:t>
                      </a:r>
                      <a:r>
                        <a:rPr lang="en-US" sz="2400" b="0" i="0" u="none" strike="noStrike" dirty="0" err="1">
                          <a:effectLst/>
                          <a:latin typeface="Times New Roman" panose="02020603050405020304" pitchFamily="18" charset="0"/>
                          <a:cs typeface="Times New Roman" panose="02020603050405020304" pitchFamily="18" charset="0"/>
                        </a:rPr>
                        <a:t>nét</a:t>
                      </a:r>
                      <a:endParaRPr lang="en-US" sz="2400" b="0" i="0" u="none" strike="noStrike" dirty="0">
                        <a:effectLst/>
                        <a:latin typeface="Times New Roman" panose="02020603050405020304" pitchFamily="18" charset="0"/>
                        <a:cs typeface="Times New Roman" panose="02020603050405020304" pitchFamily="18" charset="0"/>
                      </a:endParaRPr>
                    </a:p>
                    <a:p>
                      <a:pPr marL="0" marR="0" indent="0" algn="just" fontAlgn="t">
                        <a:lnSpc>
                          <a:spcPct val="115000"/>
                        </a:lnSpc>
                        <a:spcBef>
                          <a:spcPts val="0"/>
                        </a:spcBef>
                        <a:spcAft>
                          <a:spcPts val="0"/>
                        </a:spcAft>
                      </a:pPr>
                      <a:r>
                        <a:rPr lang="en-US" sz="2400" b="0" i="0" u="none" strike="noStrike" dirty="0">
                          <a:effectLst/>
                          <a:latin typeface="Times New Roman" panose="02020603050405020304" pitchFamily="18" charset="0"/>
                          <a:cs typeface="Times New Roman" panose="02020603050405020304" pitchFamily="18" charset="0"/>
                        </a:rPr>
                        <a:t>Thu </a:t>
                      </a:r>
                      <a:r>
                        <a:rPr lang="en-US" sz="2400" b="0" i="0" u="none" strike="noStrike" dirty="0" err="1">
                          <a:effectLst/>
                          <a:latin typeface="Times New Roman" panose="02020603050405020304" pitchFamily="18" charset="0"/>
                          <a:cs typeface="Times New Roman" panose="02020603050405020304" pitchFamily="18" charset="0"/>
                        </a:rPr>
                        <a:t>hút</a:t>
                      </a:r>
                      <a:endParaRPr lang="en-US" sz="2400" b="0" i="0" u="none" strike="noStrike" dirty="0">
                        <a:effectLst/>
                        <a:latin typeface="Times New Roman" panose="02020603050405020304" pitchFamily="18" charset="0"/>
                        <a:cs typeface="Times New Roman" panose="02020603050405020304" pitchFamily="18"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2" descr="Độc đáo bộ emoji về 54 dân tộc anh em của Việt Nam - Urbanist Vietnam"/>
          <p:cNvPicPr>
            <a:picLocks noChangeAspect="1" noChangeArrowheads="1"/>
          </p:cNvPicPr>
          <p:nvPr/>
        </p:nvPicPr>
        <p:blipFill rotWithShape="1">
          <a:blip r:embed="rId1">
            <a:extLst>
              <a:ext uri="{28A0092B-C50C-407E-A947-70E740481C1C}">
                <a14:useLocalDpi xmlns:a14="http://schemas.microsoft.com/office/drawing/2010/main" val="0"/>
              </a:ext>
            </a:extLst>
          </a:blip>
          <a:srcRect t="5036" b="76393"/>
          <a:stretch>
            <a:fillRect/>
          </a:stretch>
        </p:blipFill>
        <p:spPr bwMode="auto">
          <a:xfrm>
            <a:off x="4855493" y="5373665"/>
            <a:ext cx="6887970" cy="1279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l="3419" r="5504" b="-1"/>
          <a:stretch>
            <a:fillRect/>
          </a:stretch>
        </p:blipFill>
        <p:spPr bwMode="auto">
          <a:xfrm>
            <a:off x="456565" y="456565"/>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765175" y="781050"/>
            <a:ext cx="10090785" cy="1198880"/>
          </a:xfrm>
          <a:prstGeom prst="rect">
            <a:avLst/>
          </a:prstGeom>
          <a:noFill/>
        </p:spPr>
        <p:txBody>
          <a:bodyPr wrap="square" rtlCol="0">
            <a:spAutoFit/>
          </a:bodyPr>
          <a:p>
            <a:pPr algn="ctr"/>
            <a:r>
              <a:rPr lang="en-US" sz="3600" b="1">
                <a:latin typeface="Times New Roman" panose="02020603050405020304" pitchFamily="18" charset="0"/>
                <a:cs typeface="Times New Roman" panose="02020603050405020304" pitchFamily="18" charset="0"/>
              </a:rPr>
              <a:t>Học bài, chuẩn bị trước bài : Dân số và sự gia tăng dân số</a:t>
            </a:r>
            <a:endParaRPr lang="en-US" sz="36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796" y="1177003"/>
            <a:ext cx="6398138" cy="3636010"/>
          </a:xfrm>
          <a:prstGeom prst="rect">
            <a:avLst/>
          </a:prstGeom>
          <a:solidFill>
            <a:schemeClr val="accent4">
              <a:lumMod val="20000"/>
              <a:lumOff val="80000"/>
            </a:schemeClr>
          </a:solidFill>
        </p:spPr>
        <p:txBody>
          <a:bodyPr wrap="square">
            <a:spAutoFit/>
          </a:bodyPr>
          <a:lstStyle/>
          <a:p>
            <a:pPr algn="just">
              <a:lnSpc>
                <a:spcPct val="120000"/>
              </a:lnSpc>
            </a:pP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Tính đến 0 giờ ngày 01/4/2019, tổng số người dân tộc Kinh là </a:t>
            </a:r>
            <a:r>
              <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82.085.729</a:t>
            </a: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người, chiếm</a:t>
            </a:r>
            <a:r>
              <a:rPr lang="en-US"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a:t>
            </a:r>
            <a:r>
              <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85,3% </a:t>
            </a: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dân số cả nước, tổng số người dân tộc khác là </a:t>
            </a:r>
            <a:r>
              <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14.123.255</a:t>
            </a: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 người, chiếm </a:t>
            </a:r>
            <a:r>
              <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14,7%.</a:t>
            </a:r>
            <a:endPar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p>
            <a:pPr algn="just">
              <a:lnSpc>
                <a:spcPct val="120000"/>
              </a:lnSpc>
            </a:pP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Trong 10 năm qua, </a:t>
            </a:r>
            <a:r>
              <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tỷ lệ tăng dân số </a:t>
            </a: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bình quân năm của nhóm dân tộc khác là 1,42%/năm, </a:t>
            </a:r>
            <a:r>
              <a:rPr lang="vi-VN" sz="2400" b="1" i="0" dirty="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cao hơn </a:t>
            </a:r>
            <a:r>
              <a:rPr lang="vi-VN"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rPr>
              <a:t>bình quân chung của cả nước và cao hơn nhóm dân tộc Kinh (1,09%/năm).</a:t>
            </a:r>
            <a:endParaRPr lang="en-US" sz="2400" b="0" i="0" dirty="0">
              <a:solidFill>
                <a:srgbClr val="222222"/>
              </a:solidFill>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Chart, pie chart&#10;&#10;Description automatically generated"/>
          <p:cNvPicPr>
            <a:picLocks noChangeAspect="1"/>
          </p:cNvPicPr>
          <p:nvPr/>
        </p:nvPicPr>
        <p:blipFill>
          <a:blip r:embed="rId1"/>
          <a:stretch>
            <a:fillRect/>
          </a:stretch>
        </p:blipFill>
        <p:spPr>
          <a:xfrm>
            <a:off x="7067575" y="364593"/>
            <a:ext cx="4879783" cy="4930090"/>
          </a:xfrm>
          <a:prstGeom prst="rect">
            <a:avLst/>
          </a:prstGeom>
        </p:spPr>
      </p:pic>
      <p:sp>
        <p:nvSpPr>
          <p:cNvPr id="9" name="Frame 8"/>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p:cNvSpPr>
            <a:spLocks noGrp="1"/>
          </p:cNvSpPr>
          <p:nvPr>
            <p:ph type="title"/>
          </p:nvPr>
        </p:nvSpPr>
        <p:spPr>
          <a:xfrm>
            <a:off x="617707" y="246974"/>
            <a:ext cx="5853416" cy="952240"/>
          </a:xfrm>
        </p:spPr>
        <p:txBody>
          <a:bodyPr>
            <a:normAutofit fontScale="90000"/>
          </a:bodyPr>
          <a:lstStyle/>
          <a:p>
            <a:pPr algn="ctr"/>
            <a:r>
              <a:rPr lang="en-US" b="1" dirty="0">
                <a:solidFill>
                  <a:srgbClr val="C00000"/>
                </a:solidFill>
                <a:latin typeface="Times New Roman" panose="02020603050405020304" pitchFamily="18" charset="0"/>
                <a:cs typeface="Times New Roman" panose="02020603050405020304" pitchFamily="18" charset="0"/>
              </a:rPr>
              <a:t>CHUYÊN GIA LÊN TIẾNG</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92085" y="5114128"/>
            <a:ext cx="8670552" cy="1010920"/>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latin typeface="Times New Roman" panose="02020603050405020304" pitchFamily="18" charset="0"/>
                <a:ea typeface="Roboto" panose="02000000000000000000" pitchFamily="2" charset="0"/>
                <a:cs typeface="Times New Roman" panose="02020603050405020304" pitchFamily="18" charset="0"/>
              </a:rPr>
              <a:t>Đọc</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thông</a:t>
            </a:r>
            <a:r>
              <a:rPr lang="en-US" sz="2600" b="1" dirty="0">
                <a:latin typeface="Times New Roman" panose="02020603050405020304" pitchFamily="18" charset="0"/>
                <a:ea typeface="Roboto" panose="02000000000000000000" pitchFamily="2" charset="0"/>
                <a:cs typeface="Times New Roman" panose="02020603050405020304" pitchFamily="18" charset="0"/>
              </a:rPr>
              <a:t> tin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và</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quan</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sát</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biểu</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đồ</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hãy</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rút</a:t>
            </a:r>
            <a:r>
              <a:rPr lang="en-US" sz="2600" b="1" dirty="0">
                <a:latin typeface="Times New Roman" panose="02020603050405020304" pitchFamily="18" charset="0"/>
                <a:ea typeface="Roboto" panose="02000000000000000000" pitchFamily="2" charset="0"/>
                <a:cs typeface="Times New Roman" panose="02020603050405020304" pitchFamily="18" charset="0"/>
              </a:rPr>
              <a:t> ra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kết</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luận</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về</a:t>
            </a:r>
            <a:r>
              <a:rPr lang="en-US" sz="2600" b="1" dirty="0">
                <a:latin typeface="Times New Roman" panose="02020603050405020304" pitchFamily="18" charset="0"/>
                <a:ea typeface="Roboto" panose="02000000000000000000" pitchFamily="2" charset="0"/>
                <a:cs typeface="Times New Roman" panose="02020603050405020304" pitchFamily="18" charset="0"/>
              </a:rPr>
              <a:t> 2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nhóm</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cư</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chính</a:t>
            </a:r>
            <a:r>
              <a:rPr lang="en-US" sz="2600" b="1" dirty="0">
                <a:latin typeface="Times New Roman" panose="02020603050405020304" pitchFamily="18" charset="0"/>
                <a:ea typeface="Roboto" panose="02000000000000000000" pitchFamily="2" charset="0"/>
                <a:cs typeface="Times New Roman" panose="02020603050405020304" pitchFamily="18" charset="0"/>
              </a:rPr>
              <a:t> ở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nước</a:t>
            </a:r>
            <a:r>
              <a:rPr lang="en-US" sz="2600" b="1" dirty="0">
                <a:latin typeface="Times New Roman" panose="02020603050405020304" pitchFamily="18" charset="0"/>
                <a:ea typeface="Roboto" panose="02000000000000000000" pitchFamily="2" charset="0"/>
                <a:cs typeface="Times New Roman" panose="02020603050405020304" pitchFamily="18" charset="0"/>
              </a:rPr>
              <a:t> ta </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13" name="2 Minute Timer (Nho)">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262421" y="5453490"/>
            <a:ext cx="1743589" cy="9800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3"/>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3"/>
                                        </p:tgtEl>
                                      </p:cBhvr>
                                    </p:cmd>
                                  </p:childTnLst>
                                </p:cTn>
                              </p:par>
                            </p:childTnLst>
                          </p:cTn>
                        </p:par>
                      </p:childTnLst>
                    </p:cTn>
                  </p:par>
                </p:childTnLst>
              </p:cTn>
              <p:nextCondLst>
                <p:cond evt="onClick" delay="0">
                  <p:tgtEl>
                    <p:spTgt spid="13"/>
                  </p:tgtEl>
                </p:cond>
              </p:nextCondLst>
            </p:seq>
            <p:video>
              <p:cMediaNode vol="80000">
                <p:cTn id="28" fill="hold" display="0">
                  <p:stCondLst>
                    <p:cond delay="indefinite"/>
                  </p:stCondLst>
                </p:cTn>
                <p:tgtEl>
                  <p:spTgt spid="13"/>
                </p:tgtEl>
              </p:cMediaNode>
            </p:video>
          </p:childTnLst>
        </p:cTn>
      </p:par>
    </p:tnLst>
    <p:bldLst>
      <p:bldP spid="5" grpId="0" bldLvl="0" animBg="1"/>
      <p:bldP spid="10" grpId="0"/>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Thắng cố thức ngon của người H&amp;#39;mông khi du lịch Sapa - ChuduInfo"/>
          <p:cNvPicPr>
            <a:picLocks noChangeAspect="1" noChangeArrowheads="1"/>
          </p:cNvPicPr>
          <p:nvPr/>
        </p:nvPicPr>
        <p:blipFill rotWithShape="1">
          <a:blip r:embed="rId1">
            <a:extLst>
              <a:ext uri="{28A0092B-C50C-407E-A947-70E740481C1C}">
                <a14:useLocalDpi xmlns:a14="http://schemas.microsoft.com/office/drawing/2010/main" val="0"/>
              </a:ext>
            </a:extLst>
          </a:blip>
          <a:srcRect l="16292" r="39919" b="1"/>
          <a:stretch>
            <a:fillRect/>
          </a:stretch>
        </p:blipFill>
        <p:spPr bwMode="auto">
          <a:xfrm>
            <a:off x="286366"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ơm lam Sapa -Gói cả núi rừng vào trong! - Checkin Travel"/>
          <p:cNvPicPr>
            <a:picLocks noChangeAspect="1" noChangeArrowheads="1"/>
          </p:cNvPicPr>
          <p:nvPr/>
        </p:nvPicPr>
        <p:blipFill rotWithShape="1">
          <a:blip r:embed="rId2">
            <a:extLst>
              <a:ext uri="{28A0092B-C50C-407E-A947-70E740481C1C}">
                <a14:useLocalDpi xmlns:a14="http://schemas.microsoft.com/office/drawing/2010/main" val="0"/>
              </a:ext>
            </a:extLst>
          </a:blip>
          <a:srcRect l="14848" r="26950" b="-2"/>
          <a:stretch>
            <a:fillRect/>
          </a:stretch>
        </p:blipFill>
        <p:spPr bwMode="auto">
          <a:xfrm>
            <a:off x="4197132" y="167168"/>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ìm hiểu về ý nghĩa và cách gói bánh chưng gù Hà Giang"/>
          <p:cNvPicPr>
            <a:picLocks noChangeAspect="1" noChangeArrowheads="1"/>
          </p:cNvPicPr>
          <p:nvPr/>
        </p:nvPicPr>
        <p:blipFill rotWithShape="1">
          <a:blip r:embed="rId3">
            <a:extLst>
              <a:ext uri="{28A0092B-C50C-407E-A947-70E740481C1C}">
                <a14:useLocalDpi xmlns:a14="http://schemas.microsoft.com/office/drawing/2010/main" val="0"/>
              </a:ext>
            </a:extLst>
          </a:blip>
          <a:srcRect l="13892" r="18072" b="-2"/>
          <a:stretch>
            <a:fillRect/>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ịt Trâu Gác Bếp bị mốc có ăn được không?"/>
          <p:cNvPicPr>
            <a:picLocks noChangeAspect="1" noChangeArrowheads="1"/>
          </p:cNvPicPr>
          <p:nvPr/>
        </p:nvPicPr>
        <p:blipFill rotWithShape="1">
          <a:blip r:embed="rId4">
            <a:extLst>
              <a:ext uri="{28A0092B-C50C-407E-A947-70E740481C1C}">
                <a14:useLocalDpi xmlns:a14="http://schemas.microsoft.com/office/drawing/2010/main" val="0"/>
              </a:ext>
            </a:extLst>
          </a:blip>
          <a:srcRect l="15419" r="4458" b="2"/>
          <a:stretch>
            <a:fillRect/>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p:nvPr/>
        </p:nvSpPr>
        <p:spPr>
          <a:xfrm>
            <a:off x="185846" y="5881816"/>
            <a:ext cx="11809422" cy="7229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rgbClr val="FFFF00"/>
                </a:solidFill>
                <a:latin typeface="Times New Roman" panose="02020603050405020304" pitchFamily="18" charset="0"/>
                <a:cs typeface="Times New Roman" panose="02020603050405020304" pitchFamily="18" charset="0"/>
              </a:rPr>
              <a:t>Trong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vòng</a:t>
            </a:r>
            <a:r>
              <a:rPr lang="en-US" sz="4000" b="1" dirty="0">
                <a:solidFill>
                  <a:srgbClr val="FFFF00"/>
                </a:solidFill>
                <a:latin typeface="Times New Roman" panose="02020603050405020304" pitchFamily="18" charset="0"/>
                <a:cs typeface="Times New Roman" panose="02020603050405020304" pitchFamily="18" charset="0"/>
              </a:rPr>
              <a:t> 1 </a:t>
            </a:r>
            <a:r>
              <a:rPr lang="en-US" sz="4000" b="1" dirty="0" err="1">
                <a:solidFill>
                  <a:srgbClr val="FFFF00"/>
                </a:solidFill>
                <a:latin typeface="Times New Roman" panose="02020603050405020304" pitchFamily="18" charset="0"/>
                <a:cs typeface="Times New Roman" panose="02020603050405020304" pitchFamily="18" charset="0"/>
              </a:rPr>
              <a:t>phút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ghi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tên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các</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món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ăn</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5" name="Title 1"/>
          <p:cNvSpPr txBox="1"/>
          <p:nvPr/>
        </p:nvSpPr>
        <p:spPr>
          <a:xfrm>
            <a:off x="-240649" y="-392369"/>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chemeClr val="bg1"/>
                </a:solidFill>
                <a:latin typeface="Times New Roman" panose="02020603050405020304" pitchFamily="18" charset="0"/>
                <a:cs typeface="Times New Roman" panose="02020603050405020304" pitchFamily="18" charset="0"/>
              </a:rPr>
              <a:t>Thắng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cố</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6" name="Title 1"/>
          <p:cNvSpPr txBox="1"/>
          <p:nvPr/>
        </p:nvSpPr>
        <p:spPr>
          <a:xfrm>
            <a:off x="3625437" y="-228680"/>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chemeClr val="bg1">
                    <a:lumMod val="95000"/>
                  </a:schemeClr>
                </a:solidFill>
                <a:latin typeface="Times New Roman" panose="02020603050405020304" pitchFamily="18" charset="0"/>
                <a:cs typeface="Times New Roman" panose="02020603050405020304" pitchFamily="18" charset="0"/>
              </a:rPr>
              <a:t>Cơm</a:t>
            </a:r>
            <a:r>
              <a:rPr lang="en-US" sz="4000" b="1" dirty="0">
                <a:solidFill>
                  <a:schemeClr val="bg1">
                    <a:lumMod val="95000"/>
                  </a:schemeClr>
                </a:solidFill>
                <a:latin typeface="Times New Roman" panose="02020603050405020304" pitchFamily="18" charset="0"/>
                <a:cs typeface="Times New Roman" panose="02020603050405020304" pitchFamily="18" charset="0"/>
              </a:rPr>
              <a:t> lam</a:t>
            </a:r>
            <a:endParaRPr lang="en-US" sz="4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7" name="Title 1"/>
          <p:cNvSpPr txBox="1"/>
          <p:nvPr/>
        </p:nvSpPr>
        <p:spPr>
          <a:xfrm>
            <a:off x="7716418" y="768311"/>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lumMod val="95000"/>
                  </a:schemeClr>
                </a:solidFill>
                <a:latin typeface="Times New Roman" panose="02020603050405020304" pitchFamily="18" charset="0"/>
                <a:cs typeface="Times New Roman" panose="02020603050405020304" pitchFamily="18" charset="0"/>
              </a:rPr>
              <a:t>Bánh </a:t>
            </a:r>
            <a:r>
              <a:rPr lang="en-US" sz="4000" b="1" dirty="0" err="1">
                <a:solidFill>
                  <a:schemeClr val="bg1">
                    <a:lumMod val="95000"/>
                  </a:schemeClr>
                </a:solidFill>
                <a:latin typeface="Times New Roman" panose="02020603050405020304" pitchFamily="18" charset="0"/>
                <a:cs typeface="Times New Roman" panose="02020603050405020304" pitchFamily="18" charset="0"/>
              </a:rPr>
              <a:t>chưng</a:t>
            </a:r>
            <a:r>
              <a:rPr 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sz="4000" b="1" dirty="0" err="1">
                <a:solidFill>
                  <a:schemeClr val="bg1">
                    <a:lumMod val="95000"/>
                  </a:schemeClr>
                </a:solidFill>
                <a:latin typeface="Times New Roman" panose="02020603050405020304" pitchFamily="18" charset="0"/>
                <a:cs typeface="Times New Roman" panose="02020603050405020304" pitchFamily="18" charset="0"/>
              </a:rPr>
              <a:t>gù</a:t>
            </a:r>
            <a:endParaRPr lang="en-US" sz="4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8" name="Title 1"/>
          <p:cNvSpPr txBox="1"/>
          <p:nvPr/>
        </p:nvSpPr>
        <p:spPr>
          <a:xfrm>
            <a:off x="7716418" y="4101345"/>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bg1">
                    <a:lumMod val="95000"/>
                  </a:schemeClr>
                </a:solidFill>
                <a:latin typeface="Times New Roman" panose="02020603050405020304" pitchFamily="18" charset="0"/>
                <a:cs typeface="Times New Roman" panose="02020603050405020304" pitchFamily="18" charset="0"/>
              </a:rPr>
              <a:t>Thịt</a:t>
            </a:r>
            <a:r>
              <a:rPr lang="en-US" sz="3200" b="1" dirty="0">
                <a:solidFill>
                  <a:schemeClr val="bg1">
                    <a:lumMod val="9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schemeClr>
                </a:solidFill>
                <a:latin typeface="Times New Roman" panose="02020603050405020304" pitchFamily="18" charset="0"/>
                <a:cs typeface="Times New Roman" panose="02020603050405020304" pitchFamily="18" charset="0"/>
              </a:rPr>
              <a:t>trâu</a:t>
            </a:r>
            <a:r>
              <a:rPr lang="en-US" sz="3200" b="1" dirty="0">
                <a:solidFill>
                  <a:schemeClr val="bg1">
                    <a:lumMod val="9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schemeClr>
                </a:solidFill>
                <a:latin typeface="Times New Roman" panose="02020603050405020304" pitchFamily="18" charset="0"/>
                <a:cs typeface="Times New Roman" panose="02020603050405020304" pitchFamily="18" charset="0"/>
              </a:rPr>
              <a:t>gác</a:t>
            </a:r>
            <a:r>
              <a:rPr lang="en-US" sz="3200" b="1" dirty="0">
                <a:solidFill>
                  <a:schemeClr val="bg1">
                    <a:lumMod val="9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schemeClr>
                </a:solidFill>
                <a:latin typeface="Times New Roman" panose="02020603050405020304" pitchFamily="18" charset="0"/>
                <a:cs typeface="Times New Roman" panose="02020603050405020304" pitchFamily="18" charset="0"/>
              </a:rPr>
              <a:t>bếp</a:t>
            </a:r>
            <a:endParaRPr lang="en-US" sz="3200" b="1" dirty="0">
              <a:solidFill>
                <a:schemeClr val="bg1">
                  <a:lumMod val="9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Việt Nam có những nhạc cụ truyền thống nổi tiếng nào?"/>
          <p:cNvPicPr>
            <a:picLocks noChangeAspect="1" noChangeArrowheads="1"/>
          </p:cNvPicPr>
          <p:nvPr/>
        </p:nvPicPr>
        <p:blipFill rotWithShape="1">
          <a:blip r:embed="rId1">
            <a:extLst>
              <a:ext uri="{28A0092B-C50C-407E-A947-70E740481C1C}">
                <a14:useLocalDpi xmlns:a14="http://schemas.microsoft.com/office/drawing/2010/main" val="0"/>
              </a:ext>
            </a:extLst>
          </a:blip>
          <a:srcRect t="23478" r="3" b="29222"/>
          <a:stretch>
            <a:fillRect/>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op 10 địa chỉ bán đồ thổ cẩm tốt nhất Sa Pa (Lào Cai) - sakurafashion.vn"/>
          <p:cNvPicPr>
            <a:picLocks noChangeAspect="1" noChangeArrowheads="1"/>
          </p:cNvPicPr>
          <p:nvPr/>
        </p:nvPicPr>
        <p:blipFill rotWithShape="1">
          <a:blip r:embed="rId2">
            <a:extLst>
              <a:ext uri="{28A0092B-C50C-407E-A947-70E740481C1C}">
                <a14:useLocalDpi xmlns:a14="http://schemas.microsoft.com/office/drawing/2010/main" val="0"/>
              </a:ext>
            </a:extLst>
          </a:blip>
          <a:srcRect t="16065" r="-3" b="2665"/>
          <a:stretch>
            <a:fillRect/>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Nhà Rông, niềm kiêu hãnh của người dân Tây Nguyên - Kênh truyền hình Đài  Tiếng nói Việt Nam - VOVTV"/>
          <p:cNvPicPr>
            <a:picLocks noChangeAspect="1" noChangeArrowheads="1"/>
          </p:cNvPicPr>
          <p:nvPr/>
        </p:nvPicPr>
        <p:blipFill rotWithShape="1">
          <a:blip r:embed="rId3">
            <a:extLst>
              <a:ext uri="{28A0092B-C50C-407E-A947-70E740481C1C}">
                <a14:useLocalDpi xmlns:a14="http://schemas.microsoft.com/office/drawing/2010/main" val="0"/>
              </a:ext>
            </a:extLst>
          </a:blip>
          <a:srcRect t="31989" b="4355"/>
          <a:stretch>
            <a:fillRect/>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Làng gốm Bàu Trúc - Nét đặc trưng văn hóa truyền thống dân tộc Chăm -  ChuduInfo"/>
          <p:cNvPicPr>
            <a:picLocks noChangeAspect="1" noChangeArrowheads="1"/>
          </p:cNvPicPr>
          <p:nvPr/>
        </p:nvPicPr>
        <p:blipFill rotWithShape="1">
          <a:blip r:embed="rId4">
            <a:extLst>
              <a:ext uri="{28A0092B-C50C-407E-A947-70E740481C1C}">
                <a14:useLocalDpi xmlns:a14="http://schemas.microsoft.com/office/drawing/2010/main" val="0"/>
              </a:ext>
            </a:extLst>
          </a:blip>
          <a:srcRect t="5164" r="1" b="3986"/>
          <a:stretch>
            <a:fillRect/>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453834" y="0"/>
            <a:ext cx="4479401" cy="551180"/>
          </a:xfrm>
          <a:prstGeom prst="rect">
            <a:avLst/>
          </a:prstGeom>
          <a:noFill/>
        </p:spPr>
        <p:txBody>
          <a:bodyPr wrap="square">
            <a:spAutoFit/>
          </a:bodyPr>
          <a:lstStyle/>
          <a:p>
            <a:pPr marL="0" marR="0" indent="0" algn="just">
              <a:lnSpc>
                <a:spcPct val="115000"/>
              </a:lnSpc>
              <a:spcBef>
                <a:spcPts val="0"/>
              </a:spcBef>
              <a:spcAft>
                <a:spcPts val="0"/>
              </a:spcAft>
            </a:pP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Em</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biết</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sản</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phẩm</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nào</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endPar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ưới bóng nhà rông - Báo Gia Lai điện tử - Tin nhanh - Chính xác"/>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t="1178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 y="0"/>
            <a:ext cx="12191980" cy="1470660"/>
          </a:xfrm>
          <a:prstGeom prst="rect">
            <a:avLst/>
          </a:prstGeom>
          <a:noFill/>
        </p:spPr>
        <p:txBody>
          <a:bodyPr wrap="square">
            <a:spAutoFit/>
          </a:bodyPr>
          <a:lstStyle/>
          <a:p>
            <a:pPr marL="0" marR="0" indent="0" algn="just">
              <a:lnSpc>
                <a:spcPct val="115000"/>
              </a:lnSpc>
              <a:spcBef>
                <a:spcPts val="0"/>
              </a:spcBef>
              <a:spcAft>
                <a:spcPts val="0"/>
              </a:spcAft>
            </a:pP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Eric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muốn</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tìm</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hiểu</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1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tộc</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Số</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lẻ</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tìm</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hiểu</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về</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người</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Kinh</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và</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số</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chẵn</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là</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DTTS</a:t>
            </a:r>
            <a:endPar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Em</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hãy</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chuẩn</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bị</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5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phút</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để</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chia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sẻ</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cho</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bạn</a:t>
            </a:r>
            <a:r>
              <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nhé</a:t>
            </a:r>
            <a:endParaRPr lang="en-US"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a:p>
            <a:pPr marL="0" marR="0" indent="0" algn="just">
              <a:lnSpc>
                <a:spcPct val="115000"/>
              </a:lnSpc>
              <a:spcBef>
                <a:spcPts val="0"/>
              </a:spcBef>
              <a:spcAft>
                <a:spcPts val="0"/>
              </a:spcAft>
            </a:pPr>
            <a:r>
              <a:rPr lang="en-US" sz="2600" b="1" dirty="0" err="1">
                <a:solidFill>
                  <a:srgbClr val="FFFF00"/>
                </a:solidFill>
                <a:effectLst/>
                <a:latin typeface="Times New Roman" panose="02020603050405020304" pitchFamily="18" charset="0"/>
                <a:ea typeface="Roboto" panose="02000000000000000000" pitchFamily="2" charset="0"/>
                <a:cs typeface="Times New Roman" panose="02020603050405020304" pitchFamily="18" charset="0"/>
              </a:rPr>
              <a:t>Nội</a:t>
            </a:r>
            <a:r>
              <a:rPr lang="en-US" sz="2600" b="1" dirty="0">
                <a:solidFill>
                  <a:srgbClr val="FFFF00"/>
                </a:solidFill>
                <a:effectLst/>
                <a:latin typeface="Times New Roman" panose="02020603050405020304" pitchFamily="18" charset="0"/>
                <a:ea typeface="Roboto" panose="02000000000000000000" pitchFamily="2" charset="0"/>
                <a:cs typeface="Times New Roman" panose="02020603050405020304" pitchFamily="18" charset="0"/>
              </a:rPr>
              <a:t> dung</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tộc</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nơi</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cư</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trú</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số</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văn</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hóa</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đặc</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trưng</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trong</a:t>
            </a:r>
            <a:r>
              <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1 </a:t>
            </a:r>
            <a:r>
              <a:rPr lang="en-US" sz="2600" b="1" dirty="0" err="1">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phút</a:t>
            </a:r>
            <a:endParaRPr lang="en-US" sz="2600" b="1"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 name="Picture 9" descr="Việt Nam có những nhạc cụ truyền thống nổi tiếng nào?"/>
          <p:cNvPicPr>
            <a:picLocks noChangeAspect="1" noChangeArrowheads="1"/>
          </p:cNvPicPr>
          <p:nvPr/>
        </p:nvPicPr>
        <p:blipFill rotWithShape="1">
          <a:blip r:embed="rId1">
            <a:extLst>
              <a:ext uri="{28A0092B-C50C-407E-A947-70E740481C1C}">
                <a14:useLocalDpi xmlns:a14="http://schemas.microsoft.com/office/drawing/2010/main" val="0"/>
              </a:ext>
            </a:extLst>
          </a:blip>
          <a:srcRect l="18967" t="29601" r="51518" b="36295"/>
          <a:stretch>
            <a:fillRect/>
          </a:stretch>
        </p:blipFill>
        <p:spPr bwMode="auto">
          <a:xfrm>
            <a:off x="561606" y="345381"/>
            <a:ext cx="1459900" cy="1467561"/>
          </a:xfrm>
          <a:custGeom>
            <a:avLst/>
            <a:gdLst>
              <a:gd name="connsiteX0" fmla="*/ 1064871 w 2129742"/>
              <a:gd name="connsiteY0" fmla="*/ 0 h 2140918"/>
              <a:gd name="connsiteX1" fmla="*/ 2129742 w 2129742"/>
              <a:gd name="connsiteY1" fmla="*/ 1070459 h 2140918"/>
              <a:gd name="connsiteX2" fmla="*/ 1064871 w 2129742"/>
              <a:gd name="connsiteY2" fmla="*/ 2140918 h 2140918"/>
              <a:gd name="connsiteX3" fmla="*/ 0 w 2129742"/>
              <a:gd name="connsiteY3" fmla="*/ 1070459 h 2140918"/>
              <a:gd name="connsiteX4" fmla="*/ 1064871 w 2129742"/>
              <a:gd name="connsiteY4" fmla="*/ 0 h 214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42" h="2140918">
                <a:moveTo>
                  <a:pt x="1064871" y="0"/>
                </a:moveTo>
                <a:cubicBezTo>
                  <a:pt x="1652983" y="0"/>
                  <a:pt x="2129742" y="479261"/>
                  <a:pt x="2129742" y="1070459"/>
                </a:cubicBezTo>
                <a:cubicBezTo>
                  <a:pt x="2129742" y="1661657"/>
                  <a:pt x="1652983" y="2140918"/>
                  <a:pt x="1064871" y="2140918"/>
                </a:cubicBezTo>
                <a:cubicBezTo>
                  <a:pt x="476759" y="2140918"/>
                  <a:pt x="0" y="1661657"/>
                  <a:pt x="0" y="1070459"/>
                </a:cubicBezTo>
                <a:cubicBezTo>
                  <a:pt x="0" y="479261"/>
                  <a:pt x="476759" y="0"/>
                  <a:pt x="1064871" y="0"/>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descr="Top 10 địa chỉ bán đồ thổ cẩm tốt nhất Sa Pa (Lào Cai) - sakurafashion.vn"/>
          <p:cNvPicPr>
            <a:picLocks noChangeAspect="1" noChangeArrowheads="1"/>
          </p:cNvPicPr>
          <p:nvPr/>
        </p:nvPicPr>
        <p:blipFill rotWithShape="1">
          <a:blip r:embed="rId2">
            <a:extLst>
              <a:ext uri="{28A0092B-C50C-407E-A947-70E740481C1C}">
                <a14:useLocalDpi xmlns:a14="http://schemas.microsoft.com/office/drawing/2010/main" val="0"/>
              </a:ext>
            </a:extLst>
          </a:blip>
          <a:srcRect l="24903" t="35878" r="46202" b="22991"/>
          <a:stretch>
            <a:fillRect/>
          </a:stretch>
        </p:blipFill>
        <p:spPr bwMode="auto">
          <a:xfrm>
            <a:off x="515778" y="4928804"/>
            <a:ext cx="1559219" cy="1559219"/>
          </a:xfrm>
          <a:custGeom>
            <a:avLst/>
            <a:gdLst>
              <a:gd name="connsiteX0" fmla="*/ 949124 w 1898248"/>
              <a:gd name="connsiteY0" fmla="*/ 0 h 1898248"/>
              <a:gd name="connsiteX1" fmla="*/ 1898248 w 1898248"/>
              <a:gd name="connsiteY1" fmla="*/ 949124 h 1898248"/>
              <a:gd name="connsiteX2" fmla="*/ 949124 w 1898248"/>
              <a:gd name="connsiteY2" fmla="*/ 1898248 h 1898248"/>
              <a:gd name="connsiteX3" fmla="*/ 0 w 1898248"/>
              <a:gd name="connsiteY3" fmla="*/ 949124 h 1898248"/>
              <a:gd name="connsiteX4" fmla="*/ 949124 w 1898248"/>
              <a:gd name="connsiteY4" fmla="*/ 0 h 189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248" h="1898248">
                <a:moveTo>
                  <a:pt x="949124" y="0"/>
                </a:moveTo>
                <a:cubicBezTo>
                  <a:pt x="1473311" y="0"/>
                  <a:pt x="1898248" y="424937"/>
                  <a:pt x="1898248" y="949124"/>
                </a:cubicBezTo>
                <a:cubicBezTo>
                  <a:pt x="1898248" y="1473311"/>
                  <a:pt x="1473311" y="1898248"/>
                  <a:pt x="949124" y="1898248"/>
                </a:cubicBezTo>
                <a:cubicBezTo>
                  <a:pt x="424937" y="1898248"/>
                  <a:pt x="0" y="1473311"/>
                  <a:pt x="0" y="949124"/>
                </a:cubicBezTo>
                <a:cubicBezTo>
                  <a:pt x="0" y="424937"/>
                  <a:pt x="424937" y="0"/>
                  <a:pt x="949124"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descr="Nhà Rông, niềm kiêu hãnh của người dân Tây Nguyên - Kênh truyền hình Đài  Tiếng nói Việt Nam - VOVTV"/>
          <p:cNvPicPr>
            <a:picLocks noChangeAspect="1" noChangeArrowheads="1"/>
          </p:cNvPicPr>
          <p:nvPr/>
        </p:nvPicPr>
        <p:blipFill rotWithShape="1">
          <a:blip r:embed="rId3">
            <a:extLst>
              <a:ext uri="{28A0092B-C50C-407E-A947-70E740481C1C}">
                <a14:useLocalDpi xmlns:a14="http://schemas.microsoft.com/office/drawing/2010/main" val="0"/>
              </a:ext>
            </a:extLst>
          </a:blip>
          <a:srcRect l="13669" t="46289" r="62632" b="13028"/>
          <a:stretch>
            <a:fillRect/>
          </a:stretch>
        </p:blipFill>
        <p:spPr bwMode="auto">
          <a:xfrm>
            <a:off x="508117" y="3397189"/>
            <a:ext cx="1467561" cy="1467561"/>
          </a:xfrm>
          <a:custGeom>
            <a:avLst/>
            <a:gdLst>
              <a:gd name="connsiteX0" fmla="*/ 949124 w 1898248"/>
              <a:gd name="connsiteY0" fmla="*/ 0 h 1898248"/>
              <a:gd name="connsiteX1" fmla="*/ 1898248 w 1898248"/>
              <a:gd name="connsiteY1" fmla="*/ 949124 h 1898248"/>
              <a:gd name="connsiteX2" fmla="*/ 949124 w 1898248"/>
              <a:gd name="connsiteY2" fmla="*/ 1898248 h 1898248"/>
              <a:gd name="connsiteX3" fmla="*/ 0 w 1898248"/>
              <a:gd name="connsiteY3" fmla="*/ 949124 h 1898248"/>
              <a:gd name="connsiteX4" fmla="*/ 949124 w 1898248"/>
              <a:gd name="connsiteY4" fmla="*/ 0 h 189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248" h="1898248">
                <a:moveTo>
                  <a:pt x="949124" y="0"/>
                </a:moveTo>
                <a:cubicBezTo>
                  <a:pt x="1473311" y="0"/>
                  <a:pt x="1898248" y="424937"/>
                  <a:pt x="1898248" y="949124"/>
                </a:cubicBezTo>
                <a:cubicBezTo>
                  <a:pt x="1898248" y="1473311"/>
                  <a:pt x="1473311" y="1898248"/>
                  <a:pt x="949124" y="1898248"/>
                </a:cubicBezTo>
                <a:cubicBezTo>
                  <a:pt x="424937" y="1898248"/>
                  <a:pt x="0" y="1473311"/>
                  <a:pt x="0" y="949124"/>
                </a:cubicBezTo>
                <a:cubicBezTo>
                  <a:pt x="0" y="424937"/>
                  <a:pt x="424937" y="0"/>
                  <a:pt x="949124"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Làng gốm Bàu Trúc - Nét đặc trưng văn hóa truyền thống dân tộc Chăm -  ChuduInfo"/>
          <p:cNvPicPr>
            <a:picLocks noChangeAspect="1" noChangeArrowheads="1"/>
          </p:cNvPicPr>
          <p:nvPr/>
        </p:nvPicPr>
        <p:blipFill rotWithShape="1">
          <a:blip r:embed="rId4">
            <a:extLst>
              <a:ext uri="{28A0092B-C50C-407E-A947-70E740481C1C}">
                <a14:useLocalDpi xmlns:a14="http://schemas.microsoft.com/office/drawing/2010/main" val="0"/>
              </a:ext>
            </a:extLst>
          </a:blip>
          <a:srcRect l="14867" t="6246" r="41799" b="30993"/>
          <a:stretch>
            <a:fillRect/>
          </a:stretch>
        </p:blipFill>
        <p:spPr bwMode="auto">
          <a:xfrm>
            <a:off x="561606" y="1902024"/>
            <a:ext cx="1459900" cy="1406083"/>
          </a:xfrm>
          <a:custGeom>
            <a:avLst/>
            <a:gdLst>
              <a:gd name="connsiteX0" fmla="*/ 1345425 w 2690850"/>
              <a:gd name="connsiteY0" fmla="*/ 0 h 2591656"/>
              <a:gd name="connsiteX1" fmla="*/ 2690850 w 2690850"/>
              <a:gd name="connsiteY1" fmla="*/ 1295828 h 2591656"/>
              <a:gd name="connsiteX2" fmla="*/ 1345425 w 2690850"/>
              <a:gd name="connsiteY2" fmla="*/ 2591656 h 2591656"/>
              <a:gd name="connsiteX3" fmla="*/ 0 w 2690850"/>
              <a:gd name="connsiteY3" fmla="*/ 1295828 h 2591656"/>
              <a:gd name="connsiteX4" fmla="*/ 1345425 w 2690850"/>
              <a:gd name="connsiteY4" fmla="*/ 0 h 259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850" h="2591656">
                <a:moveTo>
                  <a:pt x="1345425" y="0"/>
                </a:moveTo>
                <a:cubicBezTo>
                  <a:pt x="2088483" y="0"/>
                  <a:pt x="2690850" y="580162"/>
                  <a:pt x="2690850" y="1295828"/>
                </a:cubicBezTo>
                <a:cubicBezTo>
                  <a:pt x="2690850" y="2011494"/>
                  <a:pt x="2088483" y="2591656"/>
                  <a:pt x="1345425" y="2591656"/>
                </a:cubicBezTo>
                <a:cubicBezTo>
                  <a:pt x="602367" y="2591656"/>
                  <a:pt x="0" y="2011494"/>
                  <a:pt x="0" y="1295828"/>
                </a:cubicBezTo>
                <a:cubicBezTo>
                  <a:pt x="0" y="580162"/>
                  <a:pt x="602367" y="0"/>
                  <a:pt x="1345425"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7" name="Table 17"/>
          <p:cNvGraphicFramePr>
            <a:graphicFrameLocks noGrp="1"/>
          </p:cNvGraphicFramePr>
          <p:nvPr/>
        </p:nvGraphicFramePr>
        <p:xfrm>
          <a:off x="2302131" y="4334225"/>
          <a:ext cx="9374091" cy="1903939"/>
        </p:xfrm>
        <a:graphic>
          <a:graphicData uri="http://schemas.openxmlformats.org/drawingml/2006/table">
            <a:tbl>
              <a:tblPr firstRow="1" bandRow="1">
                <a:tableStyleId>{5C22544A-7EE6-4342-B048-85BDC9FD1C3A}</a:tableStyleId>
              </a:tblPr>
              <a:tblGrid>
                <a:gridCol w="5690810"/>
                <a:gridCol w="1227761"/>
                <a:gridCol w="1151972"/>
                <a:gridCol w="1303548"/>
              </a:tblGrid>
              <a:tr h="616280">
                <a:tc>
                  <a:txBody>
                    <a:bodyPr/>
                    <a:lstStyle/>
                    <a:p>
                      <a:pPr algn="ctr"/>
                      <a:r>
                        <a:rPr lang="en-US" sz="2400" b="1" dirty="0" err="1">
                          <a:latin typeface="Times New Roman" panose="02020603050405020304" pitchFamily="18" charset="0"/>
                          <a:ea typeface="Roboto" panose="02000000000000000000" pitchFamily="2" charset="0"/>
                          <a:cs typeface="Times New Roman" panose="02020603050405020304" pitchFamily="18" charset="0"/>
                        </a:rPr>
                        <a:t>Tiêu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chí</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nchor="ctr"/>
                </a:tc>
                <a:tc>
                  <a:txBody>
                    <a:bodyPr/>
                    <a:lstStyle/>
                    <a:p>
                      <a:pPr algn="ctr"/>
                      <a:r>
                        <a:rPr lang="en-US" sz="2400" b="1" dirty="0">
                          <a:latin typeface="Times New Roman" panose="02020603050405020304" pitchFamily="18" charset="0"/>
                          <a:ea typeface="Roboto" panose="02000000000000000000" pitchFamily="2" charset="0"/>
                          <a:cs typeface="Times New Roman" panose="02020603050405020304" pitchFamily="18" charset="0"/>
                        </a:rPr>
                        <a:t>1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điểm</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nchor="ctr"/>
                </a:tc>
                <a:tc>
                  <a:txBody>
                    <a:bodyPr/>
                    <a:lstStyle/>
                    <a:p>
                      <a:pPr algn="ctr"/>
                      <a:r>
                        <a:rPr lang="en-US" sz="2400" b="1" dirty="0">
                          <a:latin typeface="Times New Roman" panose="02020603050405020304" pitchFamily="18" charset="0"/>
                          <a:ea typeface="Roboto" panose="02000000000000000000" pitchFamily="2" charset="0"/>
                          <a:cs typeface="Times New Roman" panose="02020603050405020304" pitchFamily="18" charset="0"/>
                        </a:rPr>
                        <a:t>2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điểm</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nchor="ctr"/>
                </a:tc>
                <a:tc>
                  <a:txBody>
                    <a:bodyPr/>
                    <a:lstStyle/>
                    <a:p>
                      <a:pPr algn="ctr"/>
                      <a:r>
                        <a:rPr lang="en-US" sz="2400" b="1" dirty="0">
                          <a:latin typeface="Times New Roman" panose="02020603050405020304" pitchFamily="18" charset="0"/>
                          <a:ea typeface="Roboto" panose="02000000000000000000" pitchFamily="2" charset="0"/>
                          <a:cs typeface="Times New Roman" panose="02020603050405020304" pitchFamily="18" charset="0"/>
                        </a:rPr>
                        <a:t>3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điểm</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nchor="ctr"/>
                </a:tc>
              </a:tr>
              <a:tr h="445578">
                <a:tc>
                  <a:txBody>
                    <a:bodyPr/>
                    <a:lstStyle/>
                    <a:p>
                      <a:r>
                        <a:rPr lang="en-US" sz="2400" b="1" dirty="0" err="1">
                          <a:latin typeface="Times New Roman" panose="02020603050405020304" pitchFamily="18" charset="0"/>
                          <a:ea typeface="Roboto" panose="02000000000000000000" pitchFamily="2" charset="0"/>
                          <a:cs typeface="Times New Roman" panose="02020603050405020304" pitchFamily="18" charset="0"/>
                        </a:rPr>
                        <a:t>Nôi</a:t>
                      </a:r>
                      <a:r>
                        <a:rPr lang="en-US" sz="2400" b="1" dirty="0">
                          <a:latin typeface="Times New Roman" panose="02020603050405020304" pitchFamily="18" charset="0"/>
                          <a:ea typeface="Roboto" panose="02000000000000000000" pitchFamily="2" charset="0"/>
                          <a:cs typeface="Times New Roman" panose="02020603050405020304" pitchFamily="18" charset="0"/>
                        </a:rPr>
                        <a:t> dung: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đầy</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đủ</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hút</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dẫn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chứng</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endParaRPr lang="en-US" sz="2400" b="1">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endParaRPr lang="en-US" sz="2400" b="1">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endParaRPr lang="en-US" sz="2400" b="1">
                        <a:latin typeface="Times New Roman" panose="02020603050405020304" pitchFamily="18" charset="0"/>
                        <a:ea typeface="Roboto" panose="02000000000000000000" pitchFamily="2" charset="0"/>
                        <a:cs typeface="Times New Roman" panose="02020603050405020304" pitchFamily="18" charset="0"/>
                      </a:endParaRPr>
                    </a:p>
                  </a:txBody>
                  <a:tcPr/>
                </a:tc>
              </a:tr>
              <a:tr h="830459">
                <a:tc>
                  <a:txBody>
                    <a:bodyPr/>
                    <a:lstStyle/>
                    <a:p>
                      <a:r>
                        <a:rPr lang="en-US" sz="2400" b="1" dirty="0" err="1">
                          <a:latin typeface="Times New Roman" panose="02020603050405020304" pitchFamily="18" charset="0"/>
                          <a:ea typeface="Roboto" panose="02000000000000000000" pitchFamily="2" charset="0"/>
                          <a:cs typeface="Times New Roman" panose="02020603050405020304" pitchFamily="18" charset="0"/>
                        </a:rPr>
                        <a:t>Thuyết</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trình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lưu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loát</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thần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thái</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hút</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và</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đúng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giờ</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endParaRPr lang="en-US" sz="2400" b="1">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txBody>
                  <a:tcPr/>
                </a:tc>
              </a:tr>
            </a:tbl>
          </a:graphicData>
        </a:graphic>
      </p:graphicFrame>
      <p:sp>
        <p:nvSpPr>
          <p:cNvPr id="18" name="Title 1"/>
          <p:cNvSpPr>
            <a:spLocks noGrp="1"/>
          </p:cNvSpPr>
          <p:nvPr>
            <p:ph type="title"/>
          </p:nvPr>
        </p:nvSpPr>
        <p:spPr>
          <a:xfrm>
            <a:off x="2858947" y="235399"/>
            <a:ext cx="8356921" cy="1107264"/>
          </a:xfrm>
        </p:spPr>
        <p:txBody>
          <a:bodyPr>
            <a:normAutofit fontScale="90000"/>
          </a:bodyPr>
          <a:lstStyle/>
          <a:p>
            <a:pPr algn="ctr"/>
            <a:r>
              <a:rPr lang="en-US" b="1" dirty="0">
                <a:solidFill>
                  <a:srgbClr val="C00000"/>
                </a:solidFill>
                <a:latin typeface="Times New Roman" panose="02020603050405020304" pitchFamily="18" charset="0"/>
                <a:cs typeface="Times New Roman" panose="02020603050405020304" pitchFamily="18" charset="0"/>
              </a:rPr>
              <a:t>TÔI LÀ HƯỚNG DẪN VIÊN DU LỊCH</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19" name="1 Minute Timer- Nho">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2392762" y="1342663"/>
            <a:ext cx="1970009" cy="1107265"/>
          </a:xfrm>
          <a:prstGeom prst="rect">
            <a:avLst/>
          </a:prstGeom>
        </p:spPr>
      </p:pic>
      <p:pic>
        <p:nvPicPr>
          <p:cNvPr id="2050" name="Picture 2" descr="0+ Tour guide museum Free Stock Photos - StockFree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673" y="2667000"/>
            <a:ext cx="40767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575090" y="1336131"/>
            <a:ext cx="4752563" cy="1010920"/>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 typeface="Arial" panose="020B0604020202020204" pitchFamily="34" charset="0"/>
              <a:buChar char="•"/>
            </a:pPr>
            <a:r>
              <a:rPr lang="en-US" sz="2600" b="1" dirty="0" err="1">
                <a:latin typeface="Times New Roman" panose="02020603050405020304" pitchFamily="18" charset="0"/>
                <a:ea typeface="Roboto" panose="02000000000000000000" pitchFamily="2" charset="0"/>
                <a:cs typeface="Times New Roman" panose="02020603050405020304" pitchFamily="18" charset="0"/>
              </a:rPr>
              <a:t>Trình</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bày</a:t>
            </a:r>
            <a:r>
              <a:rPr lang="en-US" sz="2600" b="1" dirty="0">
                <a:latin typeface="Times New Roman" panose="02020603050405020304" pitchFamily="18" charset="0"/>
                <a:ea typeface="Roboto" panose="02000000000000000000" pitchFamily="2" charset="0"/>
                <a:cs typeface="Times New Roman" panose="02020603050405020304" pitchFamily="18" charset="0"/>
              </a:rPr>
              <a:t> 1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phút</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theo</a:t>
            </a:r>
            <a:r>
              <a:rPr lang="en-US" sz="2600" b="1" dirty="0">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latin typeface="Times New Roman" panose="02020603050405020304" pitchFamily="18" charset="0"/>
                <a:ea typeface="Roboto" panose="02000000000000000000" pitchFamily="2" charset="0"/>
                <a:cs typeface="Times New Roman" panose="02020603050405020304" pitchFamily="18" charset="0"/>
              </a:rPr>
              <a:t>cặp</a:t>
            </a:r>
            <a:endParaRPr lang="en-US" sz="2600" b="1" dirty="0">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 typeface="Arial" panose="020B0604020202020204" pitchFamily="34" charset="0"/>
              <a:buChar char="•"/>
            </a:pP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Trình</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bày</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1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phút</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trước</a:t>
            </a:r>
            <a:r>
              <a:rPr lang="en-US" sz="26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effectLst/>
                <a:latin typeface="Times New Roman" panose="02020603050405020304" pitchFamily="18" charset="0"/>
                <a:ea typeface="Roboto" panose="02000000000000000000" pitchFamily="2" charset="0"/>
                <a:cs typeface="Times New Roman" panose="02020603050405020304" pitchFamily="18" charset="0"/>
              </a:rPr>
              <a:t>lớp</a:t>
            </a:r>
            <a:endParaRPr lang="en-US" sz="2600" b="1" dirty="0">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2" name="Picture 2" descr="Độc đáo bộ emoji về 54 dân tộc anh em của Việt Nam - Urbanist Vietnam"/>
          <p:cNvPicPr>
            <a:picLocks noChangeAspect="1" noChangeArrowheads="1"/>
          </p:cNvPicPr>
          <p:nvPr/>
        </p:nvPicPr>
        <p:blipFill rotWithShape="1">
          <a:blip r:embed="rId9">
            <a:extLst>
              <a:ext uri="{28A0092B-C50C-407E-A947-70E740481C1C}">
                <a14:useLocalDpi xmlns:a14="http://schemas.microsoft.com/office/drawing/2010/main" val="0"/>
              </a:ext>
            </a:extLst>
          </a:blip>
          <a:srcRect t="5036" b="59156"/>
          <a:stretch>
            <a:fillRect/>
          </a:stretch>
        </p:blipFill>
        <p:spPr bwMode="auto">
          <a:xfrm>
            <a:off x="6463306" y="2532432"/>
            <a:ext cx="4752562" cy="17017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ld&amp;#39;s Best Tour Guide Royalty Free Cliparts, Vectors, And Stock  Illustration. Image 690577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39972" y="1088605"/>
            <a:ext cx="1982856" cy="1336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par>
                                <p:cTn id="12" presetID="16" presetClass="entr" presetSubtype="21"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9"/>
                </p:tgtEl>
              </p:cMediaNode>
            </p:video>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9"/>
                                        </p:tgtEl>
                                      </p:cBhvr>
                                    </p:cmd>
                                  </p:childTnLst>
                                </p:cTn>
                              </p:par>
                            </p:childTnLst>
                          </p:cTn>
                        </p:par>
                      </p:childTnLst>
                    </p:cTn>
                  </p:par>
                </p:childTnLst>
              </p:cTn>
              <p:nextCondLst>
                <p:cond evt="onClick" delay="0">
                  <p:tgtEl>
                    <p:spTgt spid="19"/>
                  </p:tgtEl>
                </p:cond>
              </p:nextCondLst>
            </p:seq>
          </p:childTnLst>
        </p:cTn>
      </p:par>
    </p:tnLst>
    <p:bldLst>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p:nvPr/>
        </p:nvSpPr>
        <p:spPr>
          <a:xfrm>
            <a:off x="280678" y="233638"/>
            <a:ext cx="11736729" cy="1223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Times New Roman" panose="02020603050405020304" pitchFamily="18" charset="0"/>
                <a:cs typeface="Times New Roman" panose="02020603050405020304" pitchFamily="18" charset="0"/>
              </a:rPr>
              <a:t>I. </a:t>
            </a:r>
            <a:r>
              <a:rPr lang="en-US" b="1" dirty="0" err="1">
                <a:solidFill>
                  <a:srgbClr val="C00000"/>
                </a:solidFill>
                <a:latin typeface="Times New Roman" panose="02020603050405020304" pitchFamily="18" charset="0"/>
                <a:cs typeface="Times New Roman" panose="02020603050405020304" pitchFamily="18" charset="0"/>
              </a:rPr>
              <a:t>Các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dân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tộc</a:t>
            </a:r>
            <a:r>
              <a:rPr lang="en-US" b="1" dirty="0">
                <a:solidFill>
                  <a:srgbClr val="C00000"/>
                </a:solidFill>
                <a:latin typeface="Times New Roman" panose="02020603050405020304" pitchFamily="18" charset="0"/>
                <a:cs typeface="Times New Roman" panose="02020603050405020304" pitchFamily="18" charset="0"/>
              </a:rPr>
              <a:t> ở </a:t>
            </a:r>
            <a:r>
              <a:rPr lang="en-US" b="1" dirty="0" err="1">
                <a:solidFill>
                  <a:srgbClr val="C00000"/>
                </a:solidFill>
                <a:latin typeface="Times New Roman" panose="02020603050405020304" pitchFamily="18" charset="0"/>
                <a:cs typeface="Times New Roman" panose="02020603050405020304" pitchFamily="18" charset="0"/>
              </a:rPr>
              <a:t>việt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nam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64810" y="1456565"/>
            <a:ext cx="4472192" cy="551180"/>
          </a:xfrm>
          <a:prstGeom prst="rect">
            <a:avLst/>
          </a:prstGeom>
          <a:solidFill>
            <a:srgbClr val="002060"/>
          </a:solidFill>
        </p:spPr>
        <p:txBody>
          <a:bodyPr wrap="square">
            <a:spAutoFit/>
          </a:bodyPr>
          <a:lstStyle/>
          <a:p>
            <a:pPr marL="0" marR="0" indent="0" algn="ctr">
              <a:lnSpc>
                <a:spcPct val="115000"/>
              </a:lnSpc>
              <a:spcBef>
                <a:spcPts val="0"/>
              </a:spcBef>
              <a:spcAft>
                <a:spcPts val="0"/>
              </a:spcAft>
            </a:pP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54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dân</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tộc</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văn</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hóa</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đặc</a:t>
            </a:r>
            <a:r>
              <a:rPr lang="en-US" sz="2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rPr>
              <a:t> </a:t>
            </a:r>
            <a:r>
              <a:rPr lang="en-US" sz="2600" b="1" dirty="0" err="1">
                <a:solidFill>
                  <a:srgbClr val="FFFF00"/>
                </a:solidFill>
                <a:latin typeface="Times New Roman" panose="02020603050405020304" pitchFamily="18" charset="0"/>
                <a:ea typeface="Roboto" panose="02000000000000000000" pitchFamily="2" charset="0"/>
                <a:cs typeface="Times New Roman" panose="02020603050405020304" pitchFamily="18" charset="0"/>
              </a:rPr>
              <a:t>sắc</a:t>
            </a:r>
            <a:endParaRPr lang="en-US" sz="2600" b="1" dirty="0">
              <a:solidFill>
                <a:srgbClr val="FFFF00"/>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TextBox 6"/>
          <p:cNvSpPr txBox="1"/>
          <p:nvPr/>
        </p:nvSpPr>
        <p:spPr>
          <a:xfrm>
            <a:off x="559832" y="3098583"/>
            <a:ext cx="3104977" cy="2637790"/>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a:latin typeface="Times New Roman" panose="02020603050405020304" pitchFamily="18" charset="0"/>
                <a:ea typeface="Roboto" panose="02000000000000000000" pitchFamily="2" charset="0"/>
                <a:cs typeface="Times New Roman" panose="02020603050405020304" pitchFamily="18" charset="0"/>
              </a:rPr>
              <a:t>85,3%</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Kinh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nghiệm</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thâm</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canh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lúa</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thủ</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công</a:t>
            </a:r>
            <a:r>
              <a:rPr lang="en-US" sz="2400" b="1" dirty="0">
                <a:latin typeface="Times New Roman" panose="02020603050405020304" pitchFamily="18" charset="0"/>
                <a:ea typeface="Roboto" panose="02000000000000000000" pitchFamily="2" charset="0"/>
                <a:cs typeface="Times New Roman" panose="02020603050405020304" pitchFamily="18" charset="0"/>
              </a:rPr>
              <a:t>.</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457200" marR="0" indent="-457200" algn="just">
              <a:lnSpc>
                <a:spcPct val="115000"/>
              </a:lnSpc>
              <a:spcBef>
                <a:spcPts val="0"/>
              </a:spcBef>
              <a:spcAft>
                <a:spcPts val="0"/>
              </a:spcAft>
              <a:buFontTx/>
              <a:buChar char="-"/>
            </a:pPr>
            <a:r>
              <a:rPr lang="en-US" sz="2400" b="1" dirty="0">
                <a:latin typeface="Times New Roman" panose="02020603050405020304" pitchFamily="18" charset="0"/>
                <a:ea typeface="Roboto" panose="02000000000000000000" pitchFamily="2" charset="0"/>
                <a:cs typeface="Times New Roman" panose="02020603050405020304" pitchFamily="18" charset="0"/>
              </a:rPr>
              <a:t>Lao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động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đông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đảo</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trong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nhiều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ngành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quan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trọng</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p:cNvSpPr txBox="1"/>
          <p:nvPr/>
        </p:nvSpPr>
        <p:spPr>
          <a:xfrm>
            <a:off x="617706" y="2480876"/>
            <a:ext cx="3020964" cy="515620"/>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Times New Roman" panose="02020603050405020304" pitchFamily="18" charset="0"/>
                <a:ea typeface="Roboto" panose="02000000000000000000" pitchFamily="2" charset="0"/>
                <a:cs typeface="Times New Roman" panose="02020603050405020304" pitchFamily="18" charset="0"/>
              </a:rPr>
              <a:t>Kinh</a:t>
            </a:r>
            <a:endParaRPr lang="en-US" sz="2400" b="1" dirty="0" err="1">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TextBox 8"/>
          <p:cNvSpPr txBox="1"/>
          <p:nvPr/>
        </p:nvSpPr>
        <p:spPr>
          <a:xfrm>
            <a:off x="8004283" y="2480876"/>
            <a:ext cx="3512526" cy="515620"/>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tộc</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khác</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p:cNvSpPr txBox="1"/>
          <p:nvPr/>
        </p:nvSpPr>
        <p:spPr>
          <a:xfrm>
            <a:off x="8004282" y="3116022"/>
            <a:ext cx="3512527" cy="3062605"/>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a:latin typeface="Times New Roman" panose="02020603050405020304" pitchFamily="18" charset="0"/>
                <a:ea typeface="Roboto" panose="02000000000000000000" pitchFamily="2" charset="0"/>
                <a:cs typeface="Times New Roman" panose="02020603050405020304" pitchFamily="18" charset="0"/>
              </a:rPr>
              <a:t>14,7 %</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Tăng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lên</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Trình</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độ</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đa</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dạng</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Nhiều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kinh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nghiệm</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trong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sản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xuất</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Tham</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gia</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kinh</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tế</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hiện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đại</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ngày</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càng</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nhiều</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14" name="Straight Arrow Connector 13"/>
          <p:cNvCxnSpPr>
            <a:stCxn id="6" idx="2"/>
            <a:endCxn id="8" idx="0"/>
          </p:cNvCxnSpPr>
          <p:nvPr/>
        </p:nvCxnSpPr>
        <p:spPr>
          <a:xfrm flipH="1">
            <a:off x="2128371" y="2007829"/>
            <a:ext cx="3772535" cy="473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p:cNvCxnSpPr>
          <p:nvPr/>
        </p:nvCxnSpPr>
        <p:spPr>
          <a:xfrm>
            <a:off x="5900906" y="2007829"/>
            <a:ext cx="3706081" cy="487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emoji | Hoàng Hà Mobi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5864" y="2480876"/>
            <a:ext cx="3615199" cy="36151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243298" y="1243948"/>
            <a:ext cx="2727378" cy="939800"/>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Ngôn</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ngữ</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trang</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phục</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cư</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trú</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a:t>
            </a:r>
            <a:endParaRPr lang="en-US" sz="2400" b="1" dirty="0">
              <a:solidFill>
                <a:srgbClr val="0070C0"/>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9" name="TextBox 18"/>
          <p:cNvSpPr txBox="1"/>
          <p:nvPr/>
        </p:nvSpPr>
        <p:spPr>
          <a:xfrm>
            <a:off x="280784" y="1216829"/>
            <a:ext cx="3357886" cy="939800"/>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Ngoài</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ra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còn</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cộng</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đồng</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người</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nước</a:t>
            </a: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ngoài</a:t>
            </a:r>
            <a:endParaRPr lang="en-US" sz="2400" b="1" dirty="0">
              <a:solidFill>
                <a:srgbClr val="0070C0"/>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74"/>
                                        </p:tgtEl>
                                        <p:attrNameLst>
                                          <p:attrName>style.visibility</p:attrName>
                                        </p:attrNameLst>
                                      </p:cBhvr>
                                      <p:to>
                                        <p:strVal val="visible"/>
                                      </p:to>
                                    </p:set>
                                    <p:animEffect transition="in" filter="barn(inVertical)">
                                      <p:cBhvr>
                                        <p:cTn id="44" dur="500"/>
                                        <p:tgtEl>
                                          <p:spTgt spid="307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bldLvl="0" animBg="1"/>
      <p:bldP spid="8" grpId="0" bldLvl="0" animBg="1"/>
      <p:bldP spid="9" grpId="0" bldLvl="0" animBg="1"/>
      <p:bldP spid="10" grpId="0" bldLvl="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332" y="110855"/>
            <a:ext cx="6574420" cy="1325563"/>
          </a:xfrm>
        </p:spPr>
        <p:txBody>
          <a:bodyPr>
            <a:normAutofit fontScale="90000"/>
          </a:bodyPr>
          <a:lstStyle/>
          <a:p>
            <a:pPr algn="ctr"/>
            <a:r>
              <a:rPr lang="en-US" sz="5400" dirty="0">
                <a:solidFill>
                  <a:srgbClr val="FF0000"/>
                </a:solidFill>
                <a:latin typeface="Times New Roman" panose="02020603050405020304" pitchFamily="18" charset="0"/>
                <a:cs typeface="Times New Roman" panose="02020603050405020304" pitchFamily="18" charset="0"/>
              </a:rPr>
              <a:t>TRÍ NHỚ SIÊU ĐẲNG</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16.jpg"/>
          <p:cNvPicPr>
            <a:picLocks noChangeAspect="1"/>
          </p:cNvPicPr>
          <p:nvPr/>
        </p:nvPicPr>
        <p:blipFill>
          <a:blip r:embed="rId1" cstate="print"/>
          <a:stretch>
            <a:fillRect/>
          </a:stretch>
        </p:blipFill>
        <p:spPr>
          <a:xfrm>
            <a:off x="619616" y="254854"/>
            <a:ext cx="4362096" cy="6181041"/>
          </a:xfrm>
          <a:prstGeom prst="rect">
            <a:avLst/>
          </a:prstGeom>
        </p:spPr>
      </p:pic>
      <p:sp>
        <p:nvSpPr>
          <p:cNvPr id="7" name="TextBox 6"/>
          <p:cNvSpPr txBox="1"/>
          <p:nvPr/>
        </p:nvSpPr>
        <p:spPr>
          <a:xfrm>
            <a:off x="5373315" y="1158623"/>
            <a:ext cx="6314453" cy="2213610"/>
          </a:xfrm>
          <a:prstGeom prst="rect">
            <a:avLst/>
          </a:prstGeom>
          <a:solidFill>
            <a:schemeClr val="accent4">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Thời</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gian</a:t>
            </a:r>
            <a:r>
              <a:rPr lang="en-US" sz="2400" b="1" dirty="0">
                <a:latin typeface="Times New Roman" panose="02020603050405020304" pitchFamily="18" charset="0"/>
                <a:ea typeface="Roboto" panose="02000000000000000000" pitchFamily="2" charset="0"/>
                <a:cs typeface="Times New Roman" panose="02020603050405020304" pitchFamily="18" charset="0"/>
              </a:rPr>
              <a:t> 2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phút</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đọc</a:t>
            </a:r>
            <a:r>
              <a:rPr lang="en-US" sz="2400" b="1" dirty="0">
                <a:latin typeface="Times New Roman" panose="02020603050405020304" pitchFamily="18" charset="0"/>
                <a:ea typeface="Roboto" panose="02000000000000000000" pitchFamily="2" charset="0"/>
                <a:cs typeface="Times New Roman" panose="02020603050405020304" pitchFamily="18" charset="0"/>
              </a:rPr>
              <a:t> SGK</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Thi</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đấu</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theo</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đội</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Trình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bày</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bảng</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nhằm</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hoàn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thành</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sơ</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đồ</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Thuyết</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trình</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ngẫu</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nhiên</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p:cNvSpPr txBox="1"/>
          <p:nvPr/>
        </p:nvSpPr>
        <p:spPr>
          <a:xfrm>
            <a:off x="5501059" y="4818366"/>
            <a:ext cx="2652233" cy="515620"/>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Cư</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trú</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TextBox 8"/>
          <p:cNvSpPr txBox="1"/>
          <p:nvPr/>
        </p:nvSpPr>
        <p:spPr>
          <a:xfrm>
            <a:off x="5501059" y="4200659"/>
            <a:ext cx="2652233" cy="515620"/>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Times New Roman" panose="02020603050405020304" pitchFamily="18" charset="0"/>
                <a:ea typeface="Roboto" panose="02000000000000000000" pitchFamily="2" charset="0"/>
                <a:cs typeface="Times New Roman" panose="02020603050405020304" pitchFamily="18" charset="0"/>
              </a:rPr>
              <a:t>Kinh</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p:cNvSpPr txBox="1"/>
          <p:nvPr/>
        </p:nvSpPr>
        <p:spPr>
          <a:xfrm>
            <a:off x="8758520" y="4200659"/>
            <a:ext cx="2652234" cy="515620"/>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tộc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khác</a:t>
            </a:r>
            <a:endParaRPr lang="en-US" sz="2400" b="1" dirty="0" err="1">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TextBox 10"/>
          <p:cNvSpPr txBox="1"/>
          <p:nvPr/>
        </p:nvSpPr>
        <p:spPr>
          <a:xfrm>
            <a:off x="8758520" y="4817678"/>
            <a:ext cx="2652234" cy="1788795"/>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chính</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Cư</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trú</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a:p>
            <a:pPr marL="342900" marR="0" indent="-342900" algn="just">
              <a:lnSpc>
                <a:spcPct val="115000"/>
              </a:lnSpc>
              <a:spcBef>
                <a:spcPts val="0"/>
              </a:spcBef>
              <a:spcAft>
                <a:spcPts val="0"/>
              </a:spcAft>
              <a:buFontTx/>
              <a:buChar char="-"/>
            </a:pP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Dân</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tộc</a:t>
            </a:r>
            <a:r>
              <a:rPr lang="en-US" sz="2400" b="1" dirty="0">
                <a:effectLst/>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effectLst/>
                <a:latin typeface="Times New Roman" panose="02020603050405020304" pitchFamily="18" charset="0"/>
                <a:ea typeface="Roboto" panose="02000000000000000000" pitchFamily="2" charset="0"/>
                <a:cs typeface="Times New Roman" panose="02020603050405020304" pitchFamily="18" charset="0"/>
              </a:rPr>
              <a:t>chính</a:t>
            </a:r>
            <a:endParaRPr lang="en-US" sz="2400" b="1" dirty="0">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itle 1"/>
          <p:cNvSpPr txBox="1"/>
          <p:nvPr/>
        </p:nvSpPr>
        <p:spPr>
          <a:xfrm>
            <a:off x="5373292" y="3121031"/>
            <a:ext cx="65744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7030A0"/>
                </a:solidFill>
                <a:latin typeface="Times New Roman" panose="02020603050405020304" pitchFamily="18" charset="0"/>
                <a:cs typeface="Times New Roman" panose="02020603050405020304" pitchFamily="18" charset="0"/>
              </a:rPr>
              <a:t>II. PHÂN BỐ CÁC DÂN TỘC</a:t>
            </a:r>
            <a:endParaRPr lang="en-US" sz="4000" dirty="0">
              <a:solidFill>
                <a:srgbClr val="7030A0"/>
              </a:solidFill>
              <a:latin typeface="Times New Roman" panose="02020603050405020304" pitchFamily="18" charset="0"/>
              <a:cs typeface="Times New Roman" panose="02020603050405020304" pitchFamily="18" charset="0"/>
            </a:endParaRPr>
          </a:p>
        </p:txBody>
      </p:sp>
      <p:pic>
        <p:nvPicPr>
          <p:cNvPr id="15" name="2 Minute Timer (Nho)">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5691086" y="5354641"/>
            <a:ext cx="2179582" cy="1225058"/>
          </a:xfrm>
          <a:prstGeom prst="rect">
            <a:avLst/>
          </a:prstGeom>
        </p:spPr>
      </p:pic>
      <p:sp>
        <p:nvSpPr>
          <p:cNvPr id="16" name="Frame 15"/>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5"/>
                </p:tgtEl>
              </p:cMediaNode>
            </p:video>
          </p:childTnLst>
        </p:cTn>
      </p:par>
    </p:tnLst>
    <p:bldLst>
      <p:bldP spid="2" grpId="0"/>
      <p:bldP spid="7" grpId="0" bldLvl="0" animBg="1"/>
      <p:bldP spid="8" grpId="0" bldLvl="0" animBg="1"/>
      <p:bldP spid="9" grpId="0" bldLvl="0" animBg="1"/>
      <p:bldP spid="10" grpId="0" bldLvl="0" animBg="1"/>
      <p:bldP spid="11" grpId="0" bldLvl="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4128</Words>
  <Application>WPS Presentation</Application>
  <PresentationFormat>Widescreen</PresentationFormat>
  <Paragraphs>227</Paragraphs>
  <Slides>24</Slides>
  <Notes>8</Notes>
  <HiddenSlides>0</HiddenSlides>
  <MMClips>7</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SimSun</vt:lpstr>
      <vt:lpstr>Wingdings</vt:lpstr>
      <vt:lpstr>Times New Roman</vt:lpstr>
      <vt:lpstr>Roboto</vt:lpstr>
      <vt:lpstr>Wide Latin</vt:lpstr>
      <vt:lpstr>Calibri</vt:lpstr>
      <vt:lpstr>Microsoft YaHei</vt:lpstr>
      <vt:lpstr>Arial Unicode MS</vt:lpstr>
      <vt:lpstr>Calibri Light</vt:lpstr>
      <vt:lpstr>#9Slide07 IcielBC Cubano Normal</vt:lpstr>
      <vt:lpstr>Helvetica</vt:lpstr>
      <vt:lpstr>Cambria</vt:lpstr>
      <vt:lpstr>Tahoma</vt:lpstr>
      <vt:lpstr>Segoe Print</vt:lpstr>
      <vt:lpstr>Office Theme</vt:lpstr>
      <vt:lpstr>PowerPoint 演示文稿</vt:lpstr>
      <vt:lpstr>THỬ TÀI CỦA EM</vt:lpstr>
      <vt:lpstr>CHUYÊN GIA LÊN TIẾNG</vt:lpstr>
      <vt:lpstr>PowerPoint 演示文稿</vt:lpstr>
      <vt:lpstr>PowerPoint 演示文稿</vt:lpstr>
      <vt:lpstr>PowerPoint 演示文稿</vt:lpstr>
      <vt:lpstr>TÔI LÀ HƯỚNG DẪN VIÊN DU LỊCH</vt:lpstr>
      <vt:lpstr>PowerPoint 演示文稿</vt:lpstr>
      <vt:lpstr>TRÍ NHỚ SIÊU ĐẲNG</vt:lpstr>
      <vt:lpstr>Vùng nào có tỉ lệ dân tộc thiểu số cao nhất, thấp nhất?</vt:lpstr>
      <vt:lpstr>TRÍ NHỚ SIÊU ĐẲNG</vt:lpstr>
      <vt:lpstr>PowerPoint 演示文稿</vt:lpstr>
      <vt:lpstr>Một số biểu hiện dân cư của dân tộc thiểu số Việt Nam</vt:lpstr>
      <vt:lpstr>Em có nhận xét gì về tỉ lệ hộ nghèo và cận nghèo của các DTTS?</vt:lpstr>
      <vt:lpstr>PowerPoint 演示文稿</vt:lpstr>
      <vt:lpstr>TÔI LÀ thủ tướng chính phủ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myvan</cp:lastModifiedBy>
  <cp:revision>73</cp:revision>
  <dcterms:created xsi:type="dcterms:W3CDTF">2021-08-21T14:51:00Z</dcterms:created>
  <dcterms:modified xsi:type="dcterms:W3CDTF">2021-10-27T12:57:09Z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F3B731E631D24B2D9460C11DBF5D2BF6</vt:lpwstr>
  </property>
  <property fmtid="{D5CDD505-2E9C-101B-9397-08002B2CF9AE}" pid="3" name="KSOProductBuildVer">
    <vt:lpwstr>1033-11.2.0.10351</vt:lpwstr>
  </property>
</Properties>
</file>